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8" r:id="rId2"/>
    <p:sldId id="261" r:id="rId3"/>
    <p:sldId id="262" r:id="rId4"/>
    <p:sldId id="263" r:id="rId5"/>
    <p:sldId id="264" r:id="rId6"/>
    <p:sldId id="265" r:id="rId7"/>
    <p:sldId id="267" r:id="rId8"/>
    <p:sldId id="268" r:id="rId9"/>
    <p:sldId id="270" r:id="rId10"/>
    <p:sldId id="266" r:id="rId11"/>
    <p:sldId id="269" r:id="rId12"/>
    <p:sldId id="271"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04070"/>
    <a:srgbClr val="00AC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95"/>
    <p:restoredTop sz="94723"/>
  </p:normalViewPr>
  <p:slideViewPr>
    <p:cSldViewPr snapToGrid="0" snapToObjects="1">
      <p:cViewPr varScale="1">
        <p:scale>
          <a:sx n="73" d="100"/>
          <a:sy n="73" d="100"/>
        </p:scale>
        <p:origin x="84" y="232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1C89B6-0167-0549-A9D3-815C20C90D38}" type="datetimeFigureOut">
              <a:rPr lang="en-US" smtClean="0"/>
              <a:t>2/22/2019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430F75-B5EC-044F-A636-30352D0A1350}" type="slidenum">
              <a:rPr lang="en-US" smtClean="0"/>
              <a:t>‹#›</a:t>
            </a:fld>
            <a:endParaRPr lang="en-US"/>
          </a:p>
        </p:txBody>
      </p:sp>
    </p:spTree>
    <p:extLst>
      <p:ext uri="{BB962C8B-B14F-4D97-AF65-F5344CB8AC3E}">
        <p14:creationId xmlns:p14="http://schemas.microsoft.com/office/powerpoint/2010/main" val="160283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points:</a:t>
            </a:r>
          </a:p>
          <a:p>
            <a:pPr marL="171450" indent="-171450">
              <a:buFont typeface="Arial" panose="020B0604020202020204" pitchFamily="34" charset="0"/>
              <a:buChar char="•"/>
            </a:pPr>
            <a:r>
              <a:rPr lang="en-US" dirty="0"/>
              <a:t>Many red teams hit a target with relatively sophisticated attacks (regardless of the target), focus solely on one vector (e.g., cyber), and only aim to break into the system (not show how it was done or what could be done generally to improve)</a:t>
            </a:r>
          </a:p>
        </p:txBody>
      </p:sp>
      <p:sp>
        <p:nvSpPr>
          <p:cNvPr id="4" name="Slide Number Placeholder 3"/>
          <p:cNvSpPr>
            <a:spLocks noGrp="1"/>
          </p:cNvSpPr>
          <p:nvPr>
            <p:ph type="sldNum" sz="quarter" idx="10"/>
          </p:nvPr>
        </p:nvSpPr>
        <p:spPr/>
        <p:txBody>
          <a:bodyPr/>
          <a:lstStyle/>
          <a:p>
            <a:fld id="{A2430F75-B5EC-044F-A636-30352D0A1350}" type="slidenum">
              <a:rPr lang="en-US" smtClean="0"/>
              <a:t>4</a:t>
            </a:fld>
            <a:endParaRPr lang="en-US"/>
          </a:p>
        </p:txBody>
      </p:sp>
    </p:spTree>
    <p:extLst>
      <p:ext uri="{BB962C8B-B14F-4D97-AF65-F5344CB8AC3E}">
        <p14:creationId xmlns:p14="http://schemas.microsoft.com/office/powerpoint/2010/main" val="41143015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Power system: Integrity; spoofing system state or changing SCADA commands (e.g., generator set point)</a:t>
            </a:r>
          </a:p>
          <a:p>
            <a:endParaRPr lang="en-US" dirty="0"/>
          </a:p>
          <a:p>
            <a:r>
              <a:rPr lang="en-US" dirty="0"/>
              <a:t>Add in 2001 reference from RAND report</a:t>
            </a:r>
          </a:p>
        </p:txBody>
      </p:sp>
      <p:sp>
        <p:nvSpPr>
          <p:cNvPr id="4" name="Slide Number Placeholder 3"/>
          <p:cNvSpPr>
            <a:spLocks noGrp="1"/>
          </p:cNvSpPr>
          <p:nvPr>
            <p:ph type="sldNum" sz="quarter" idx="10"/>
          </p:nvPr>
        </p:nvSpPr>
        <p:spPr/>
        <p:txBody>
          <a:bodyPr/>
          <a:lstStyle/>
          <a:p>
            <a:fld id="{A2430F75-B5EC-044F-A636-30352D0A1350}" type="slidenum">
              <a:rPr lang="en-US" smtClean="0"/>
              <a:t>6</a:t>
            </a:fld>
            <a:endParaRPr lang="en-US"/>
          </a:p>
        </p:txBody>
      </p:sp>
    </p:spTree>
    <p:extLst>
      <p:ext uri="{BB962C8B-B14F-4D97-AF65-F5344CB8AC3E}">
        <p14:creationId xmlns:p14="http://schemas.microsoft.com/office/powerpoint/2010/main" val="2157414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than just nightmare scenarios, want to quantify consequence for any threat/vulnerability.</a:t>
            </a:r>
          </a:p>
          <a:p>
            <a:endParaRPr lang="en-US" dirty="0"/>
          </a:p>
          <a:p>
            <a:r>
              <a:rPr lang="en-US" dirty="0"/>
              <a:t>Can be done quantitatively if data exist</a:t>
            </a:r>
          </a:p>
          <a:p>
            <a:r>
              <a:rPr lang="en-US" dirty="0"/>
              <a:t>Can also be done qualitatively (as in CSA or NETCOM project).</a:t>
            </a:r>
          </a:p>
          <a:p>
            <a:endParaRPr lang="en-US" dirty="0"/>
          </a:p>
          <a:p>
            <a:r>
              <a:rPr lang="en-US" dirty="0"/>
              <a:t>For NETCOM, we categorized low-level metrics then determined how those mapped into CIA for the system as a whole.</a:t>
            </a:r>
          </a:p>
          <a:p>
            <a:r>
              <a:rPr lang="en-US" dirty="0"/>
              <a:t>For CSA, we categorized based on industry.</a:t>
            </a:r>
          </a:p>
        </p:txBody>
      </p:sp>
      <p:sp>
        <p:nvSpPr>
          <p:cNvPr id="4" name="Slide Number Placeholder 3"/>
          <p:cNvSpPr>
            <a:spLocks noGrp="1"/>
          </p:cNvSpPr>
          <p:nvPr>
            <p:ph type="sldNum" sz="quarter" idx="10"/>
          </p:nvPr>
        </p:nvSpPr>
        <p:spPr/>
        <p:txBody>
          <a:bodyPr/>
          <a:lstStyle/>
          <a:p>
            <a:fld id="{A2430F75-B5EC-044F-A636-30352D0A1350}" type="slidenum">
              <a:rPr lang="en-US" smtClean="0"/>
              <a:t>7</a:t>
            </a:fld>
            <a:endParaRPr lang="en-US"/>
          </a:p>
        </p:txBody>
      </p:sp>
    </p:spTree>
    <p:extLst>
      <p:ext uri="{BB962C8B-B14F-4D97-AF65-F5344CB8AC3E}">
        <p14:creationId xmlns:p14="http://schemas.microsoft.com/office/powerpoint/2010/main" val="2851506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working to develop more rigorous adversary models using SME survey data</a:t>
            </a:r>
          </a:p>
        </p:txBody>
      </p:sp>
      <p:sp>
        <p:nvSpPr>
          <p:cNvPr id="4" name="Slide Number Placeholder 3"/>
          <p:cNvSpPr>
            <a:spLocks noGrp="1"/>
          </p:cNvSpPr>
          <p:nvPr>
            <p:ph type="sldNum" sz="quarter" idx="10"/>
          </p:nvPr>
        </p:nvSpPr>
        <p:spPr/>
        <p:txBody>
          <a:bodyPr/>
          <a:lstStyle/>
          <a:p>
            <a:fld id="{A2430F75-B5EC-044F-A636-30352D0A1350}" type="slidenum">
              <a:rPr lang="en-US" smtClean="0"/>
              <a:t>8</a:t>
            </a:fld>
            <a:endParaRPr lang="en-US"/>
          </a:p>
        </p:txBody>
      </p:sp>
    </p:spTree>
    <p:extLst>
      <p:ext uri="{BB962C8B-B14F-4D97-AF65-F5344CB8AC3E}">
        <p14:creationId xmlns:p14="http://schemas.microsoft.com/office/powerpoint/2010/main" val="2953281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with Greg on combining SME ratings</a:t>
            </a:r>
          </a:p>
        </p:txBody>
      </p:sp>
      <p:sp>
        <p:nvSpPr>
          <p:cNvPr id="4" name="Slide Number Placeholder 3"/>
          <p:cNvSpPr>
            <a:spLocks noGrp="1"/>
          </p:cNvSpPr>
          <p:nvPr>
            <p:ph type="sldNum" sz="quarter" idx="10"/>
          </p:nvPr>
        </p:nvSpPr>
        <p:spPr/>
        <p:txBody>
          <a:bodyPr/>
          <a:lstStyle/>
          <a:p>
            <a:fld id="{A2430F75-B5EC-044F-A636-30352D0A1350}" type="slidenum">
              <a:rPr lang="en-US" smtClean="0"/>
              <a:t>9</a:t>
            </a:fld>
            <a:endParaRPr lang="en-US"/>
          </a:p>
        </p:txBody>
      </p:sp>
    </p:spTree>
    <p:extLst>
      <p:ext uri="{BB962C8B-B14F-4D97-AF65-F5344CB8AC3E}">
        <p14:creationId xmlns:p14="http://schemas.microsoft.com/office/powerpoint/2010/main" val="3297447540"/>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image" Target="../media/image17.pn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7.jpeg"/><Relationship Id="rId5" Type="http://schemas.openxmlformats.org/officeDocument/2006/relationships/image" Target="../media/image6.png"/><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image" Target="../media/image17.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NM Title Slid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33000"/>
            <a:extLst>
              <a:ext uri="{28A0092B-C50C-407E-A947-70E740481C1C}">
                <a14:useLocalDpi xmlns:a14="http://schemas.microsoft.com/office/drawing/2010/main"/>
              </a:ext>
            </a:extLst>
          </a:blip>
          <a:srcRect/>
          <a:stretch/>
        </p:blipFill>
        <p:spPr>
          <a:xfrm>
            <a:off x="-1" y="-144376"/>
            <a:ext cx="7565572" cy="5427879"/>
          </a:xfrm>
          <a:prstGeom prst="rect">
            <a:avLst/>
          </a:prstGeom>
        </p:spPr>
      </p:pic>
      <p:sp>
        <p:nvSpPr>
          <p:cNvPr id="13" name="Rectangle 12"/>
          <p:cNvSpPr/>
          <p:nvPr userDrawn="1"/>
        </p:nvSpPr>
        <p:spPr>
          <a:xfrm>
            <a:off x="1" y="1228439"/>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7565572" y="0"/>
            <a:ext cx="262345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D401753-24C1-CD4E-BD1A-E1FE126B76E2}" type="datetime1">
              <a:rPr lang="en-US" smtClean="0"/>
              <a:t>2/22/2019</a:t>
            </a:fld>
            <a:endParaRPr lang="en-US" dirty="0"/>
          </a:p>
        </p:txBody>
      </p:sp>
      <p:sp>
        <p:nvSpPr>
          <p:cNvPr id="5" name="Footer Placeholder 4"/>
          <p:cNvSpPr>
            <a:spLocks noGrp="1"/>
          </p:cNvSpPr>
          <p:nvPr>
            <p:ph type="ftr" sz="quarter" idx="11"/>
          </p:nvPr>
        </p:nvSpPr>
        <p:spPr>
          <a:xfrm>
            <a:off x="7565572"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pic>
        <p:nvPicPr>
          <p:cNvPr id="12" name="Picture 11"/>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4" name="Rectangle 13"/>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ectangle 15"/>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9" name="TextBox 18"/>
          <p:cNvSpPr txBox="1"/>
          <p:nvPr userDrawn="1"/>
        </p:nvSpPr>
        <p:spPr>
          <a:xfrm>
            <a:off x="700411" y="5010111"/>
            <a:ext cx="2225040" cy="276999"/>
          </a:xfrm>
          <a:prstGeom prst="rect">
            <a:avLst/>
          </a:prstGeom>
          <a:noFill/>
        </p:spPr>
        <p:txBody>
          <a:bodyPr wrap="square" rtlCol="0">
            <a:spAutoFit/>
          </a:bodyPr>
          <a:lstStyle/>
          <a:p>
            <a:r>
              <a:rPr lang="en-US" sz="1200" b="0" i="1" spc="300" dirty="0">
                <a:solidFill>
                  <a:srgbClr val="00ACD9"/>
                </a:solidFill>
                <a:latin typeface="Calibri" charset="0"/>
                <a:ea typeface="Calibri" charset="0"/>
                <a:cs typeface="Calibri" charset="0"/>
              </a:rPr>
              <a:t>PRESENTED BY</a:t>
            </a:r>
          </a:p>
        </p:txBody>
      </p:sp>
      <p:pic>
        <p:nvPicPr>
          <p:cNvPr id="21" name="Picture 20"/>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1337762" y="5618701"/>
            <a:ext cx="562539" cy="163699"/>
          </a:xfrm>
          <a:prstGeom prst="rect">
            <a:avLst/>
          </a:prstGeom>
        </p:spPr>
      </p:pic>
      <p:pic>
        <p:nvPicPr>
          <p:cNvPr id="22" name="Picture 21"/>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0399371" y="5587028"/>
            <a:ext cx="776320" cy="195373"/>
          </a:xfrm>
          <a:prstGeom prst="rect">
            <a:avLst/>
          </a:prstGeom>
        </p:spPr>
      </p:pic>
      <p:sp>
        <p:nvSpPr>
          <p:cNvPr id="23" name="TextBox 22"/>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bg1"/>
                </a:solidFill>
                <a:effectLst/>
                <a:latin typeface="+mn-lt"/>
                <a:ea typeface="+mn-ea"/>
                <a:cs typeface="+mn-cs"/>
              </a:rPr>
              <a:t>Sandia National Laboratories is a </a:t>
            </a:r>
            <a:r>
              <a:rPr lang="en-US" sz="600" b="0" i="0" kern="1200" dirty="0" err="1">
                <a:solidFill>
                  <a:schemeClr val="bg1"/>
                </a:solidFill>
                <a:effectLst/>
                <a:latin typeface="+mn-lt"/>
                <a:ea typeface="+mn-ea"/>
                <a:cs typeface="+mn-cs"/>
              </a:rPr>
              <a:t>multimission</a:t>
            </a:r>
            <a:r>
              <a:rPr lang="en-US" sz="600" b="0" i="0" kern="1200" dirty="0">
                <a:solidFill>
                  <a:schemeClr val="bg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bg1"/>
              </a:solidFill>
            </a:endParaRPr>
          </a:p>
        </p:txBody>
      </p:sp>
      <p:pic>
        <p:nvPicPr>
          <p:cNvPr id="7" name="Picture 6"/>
          <p:cNvPicPr>
            <a:picLocks/>
          </p:cNvPicPr>
          <p:nvPr userDrawn="1"/>
        </p:nvPicPr>
        <p:blipFill>
          <a:blip r:embed="rId10" cstate="email">
            <a:extLst>
              <a:ext uri="{28A0092B-C50C-407E-A947-70E740481C1C}">
                <a14:useLocalDpi xmlns:a14="http://schemas.microsoft.com/office/drawing/2010/main"/>
              </a:ext>
            </a:extLst>
          </a:blip>
          <a:stretch>
            <a:fillRect/>
          </a:stretch>
        </p:blipFill>
        <p:spPr>
          <a:xfrm>
            <a:off x="789245" y="5664160"/>
            <a:ext cx="9399784" cy="3657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reserve="1">
  <p:cSld name="NM Section Title White">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email">
            <a:alphaModFix amt="33000"/>
            <a:extLst>
              <a:ext uri="{28A0092B-C50C-407E-A947-70E740481C1C}">
                <a14:useLocalDpi xmlns:a14="http://schemas.microsoft.com/office/drawing/2010/main"/>
              </a:ext>
            </a:extLst>
          </a:blip>
          <a:srcRect/>
          <a:stretch/>
        </p:blipFill>
        <p:spPr>
          <a:xfrm>
            <a:off x="0" y="4"/>
            <a:ext cx="12192000" cy="8747085"/>
          </a:xfrm>
          <a:prstGeom prst="rect">
            <a:avLst/>
          </a:prstGeom>
        </p:spPr>
      </p:pic>
      <p:pic>
        <p:nvPicPr>
          <p:cNvPr id="15" name="Picture 14"/>
          <p:cNvPicPr>
            <a:picLocks noChangeAspect="1"/>
          </p:cNvPicPr>
          <p:nvPr userDrawn="1"/>
        </p:nvPicPr>
        <p:blipFill rotWithShape="1">
          <a:blip r:embed="rId3" cstate="email">
            <a:alphaModFix/>
            <a:extLst>
              <a:ext uri="{28A0092B-C50C-407E-A947-70E740481C1C}">
                <a14:useLocalDpi xmlns:a14="http://schemas.microsoft.com/office/drawing/2010/main"/>
              </a:ext>
            </a:extLst>
          </a:blip>
          <a:srcRect/>
          <a:stretch/>
        </p:blipFill>
        <p:spPr>
          <a:xfrm>
            <a:off x="-1" y="4"/>
            <a:ext cx="4038961" cy="8747085"/>
          </a:xfrm>
          <a:prstGeom prst="rect">
            <a:avLst/>
          </a:prstGeom>
        </p:spPr>
      </p:pic>
      <p:sp>
        <p:nvSpPr>
          <p:cNvPr id="10" name="Rectangle 9"/>
          <p:cNvSpPr/>
          <p:nvPr userDrawn="1"/>
        </p:nvSpPr>
        <p:spPr>
          <a:xfrm>
            <a:off x="1" y="3112603"/>
            <a:ext cx="12192000" cy="16952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lvl1pPr>
              <a:defRPr>
                <a:solidFill>
                  <a:schemeClr val="tx1"/>
                </a:solidFill>
              </a:defRPr>
            </a:lvl1pPr>
          </a:lstStyle>
          <a:p>
            <a:fld id="{1F412368-3B7B-3345-A1A0-A09F0ACD466B}" type="datetime1">
              <a:rPr lang="en-US" smtClean="0"/>
              <a:t>2/22/2019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4" cstate="email">
            <a:extLst>
              <a:ext uri="{28A0092B-C50C-407E-A947-70E740481C1C}">
                <a14:useLocalDpi xmlns:a14="http://schemas.microsoft.com/office/drawing/2010/main"/>
              </a:ext>
            </a:extLst>
          </a:blip>
          <a:stretch>
            <a:fillRect/>
          </a:stretch>
        </p:blipFill>
        <p:spPr>
          <a:xfrm>
            <a:off x="4038960" y="4893378"/>
            <a:ext cx="8153043" cy="6363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CA Section Title White">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screen">
            <a:alphaModFix amt="32000"/>
            <a:extLst>
              <a:ext uri="{28A0092B-C50C-407E-A947-70E740481C1C}">
                <a14:useLocalDpi xmlns:a14="http://schemas.microsoft.com/office/drawing/2010/main"/>
              </a:ext>
            </a:extLst>
          </a:blip>
          <a:srcRect/>
          <a:stretch/>
        </p:blipFill>
        <p:spPr>
          <a:xfrm>
            <a:off x="0" y="0"/>
            <a:ext cx="12192000" cy="6459788"/>
          </a:xfrm>
          <a:prstGeom prst="rect">
            <a:avLst/>
          </a:prstGeom>
        </p:spPr>
      </p:pic>
      <p:pic>
        <p:nvPicPr>
          <p:cNvPr id="12" name="Picture 11"/>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 y="0"/>
            <a:ext cx="4038963" cy="6459788"/>
          </a:xfrm>
          <a:prstGeom prst="rect">
            <a:avLst/>
          </a:prstGeom>
        </p:spPr>
      </p:pic>
      <p:sp>
        <p:nvSpPr>
          <p:cNvPr id="10" name="Rectangle 9"/>
          <p:cNvSpPr/>
          <p:nvPr userDrawn="1"/>
        </p:nvSpPr>
        <p:spPr>
          <a:xfrm>
            <a:off x="1" y="3112603"/>
            <a:ext cx="12192000" cy="16952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lvl1pPr>
              <a:defRPr>
                <a:solidFill>
                  <a:schemeClr val="tx1"/>
                </a:solidFill>
              </a:defRPr>
            </a:lvl1pPr>
          </a:lstStyle>
          <a:p>
            <a:fld id="{1F412368-3B7B-3345-A1A0-A09F0ACD466B}" type="datetime1">
              <a:rPr lang="en-US" smtClean="0"/>
              <a:t>2/22/2019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4" cstate="email">
            <a:extLst>
              <a:ext uri="{28A0092B-C50C-407E-A947-70E740481C1C}">
                <a14:useLocalDpi xmlns:a14="http://schemas.microsoft.com/office/drawing/2010/main"/>
              </a:ext>
            </a:extLst>
          </a:blip>
          <a:stretch>
            <a:fillRect/>
          </a:stretch>
        </p:blipFill>
        <p:spPr>
          <a:xfrm>
            <a:off x="4038960" y="4893378"/>
            <a:ext cx="8153043" cy="6363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hite">
    <p:spTree>
      <p:nvGrpSpPr>
        <p:cNvPr id="1" name=""/>
        <p:cNvGrpSpPr/>
        <p:nvPr/>
      </p:nvGrpSpPr>
      <p:grpSpPr>
        <a:xfrm>
          <a:off x="0" y="0"/>
          <a:ext cx="0" cy="0"/>
          <a:chOff x="0" y="0"/>
          <a:chExt cx="0" cy="0"/>
        </a:xfrm>
      </p:grpSpPr>
      <p:sp>
        <p:nvSpPr>
          <p:cNvPr id="17" name="Rectangle 16"/>
          <p:cNvSpPr/>
          <p:nvPr userDrawn="1"/>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Title Placeholder 1"/>
          <p:cNvSpPr>
            <a:spLocks noGrp="1"/>
          </p:cNvSpPr>
          <p:nvPr>
            <p:ph type="title" hasCustomPrompt="1"/>
          </p:nvPr>
        </p:nvSpPr>
        <p:spPr>
          <a:xfrm>
            <a:off x="720648" y="240503"/>
            <a:ext cx="10058400" cy="570225"/>
          </a:xfrm>
          <a:prstGeom prst="rect">
            <a:avLst/>
          </a:prstGeom>
        </p:spPr>
        <p:txBody>
          <a:bodyPr vert="horz" lIns="91440" tIns="45720" rIns="91440" bIns="45720" rtlCol="0" anchor="b">
            <a:noAutofit/>
          </a:bodyPr>
          <a:lstStyle>
            <a:lvl1pPr>
              <a:defRPr>
                <a:solidFill>
                  <a:schemeClr val="bg2">
                    <a:lumMod val="25000"/>
                  </a:schemeClr>
                </a:solidFill>
              </a:defRPr>
            </a:lvl1pPr>
          </a:lstStyle>
          <a:p>
            <a:r>
              <a:rPr lang="en-US" dirty="0"/>
              <a:t>CLICK TO EDIT MASTER TITLE STYLE</a:t>
            </a:r>
          </a:p>
        </p:txBody>
      </p:sp>
      <p:sp>
        <p:nvSpPr>
          <p:cNvPr id="20"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21CFFC65-F19B-E241-BA7B-613451C4E80D}" type="datetime1">
              <a:rPr lang="en-US" smtClean="0"/>
              <a:t>2/22/2019</a:t>
            </a:fld>
            <a:endParaRPr lang="en-US" dirty="0"/>
          </a:p>
        </p:txBody>
      </p:sp>
      <p:sp>
        <p:nvSpPr>
          <p:cNvPr id="21"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chemeClr val="tx1"/>
                </a:solidFill>
              </a:defRPr>
            </a:lvl1pPr>
          </a:lstStyle>
          <a:p>
            <a:endParaRPr lang="en-US" dirty="0"/>
          </a:p>
        </p:txBody>
      </p:sp>
      <p:sp>
        <p:nvSpPr>
          <p:cNvPr id="22"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000000"/>
                </a:solidFill>
              </a:defRPr>
            </a:lvl1pPr>
          </a:lstStyle>
          <a:p>
            <a:fld id="{4FAB73BC-B049-4115-A692-8D63A059BFB8}" type="slidenum">
              <a:rPr lang="en-US" smtClean="0"/>
              <a:pPr/>
              <a:t>‹#›</a:t>
            </a:fld>
            <a:endParaRPr lang="en-US" dirty="0"/>
          </a:p>
        </p:txBody>
      </p:sp>
      <p:sp>
        <p:nvSpPr>
          <p:cNvPr id="4" name="Text Placeholder 3"/>
          <p:cNvSpPr>
            <a:spLocks noGrp="1"/>
          </p:cNvSpPr>
          <p:nvPr>
            <p:ph type="body" sz="quarter" idx="10"/>
          </p:nvPr>
        </p:nvSpPr>
        <p:spPr>
          <a:xfrm>
            <a:off x="720648" y="1441697"/>
            <a:ext cx="10058400" cy="330615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3"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Only White">
    <p:spTree>
      <p:nvGrpSpPr>
        <p:cNvPr id="1" name=""/>
        <p:cNvGrpSpPr/>
        <p:nvPr/>
      </p:nvGrpSpPr>
      <p:grpSpPr>
        <a:xfrm>
          <a:off x="0" y="0"/>
          <a:ext cx="0" cy="0"/>
          <a:chOff x="0" y="0"/>
          <a:chExt cx="0" cy="0"/>
        </a:xfrm>
      </p:grpSpPr>
      <p:sp>
        <p:nvSpPr>
          <p:cNvPr id="17" name="Rectangle 16"/>
          <p:cNvSpPr/>
          <p:nvPr userDrawn="1"/>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Title Placeholder 1"/>
          <p:cNvSpPr>
            <a:spLocks noGrp="1"/>
          </p:cNvSpPr>
          <p:nvPr>
            <p:ph type="title" hasCustomPrompt="1"/>
          </p:nvPr>
        </p:nvSpPr>
        <p:spPr>
          <a:xfrm>
            <a:off x="720648" y="240503"/>
            <a:ext cx="10058400" cy="570225"/>
          </a:xfrm>
          <a:prstGeom prst="rect">
            <a:avLst/>
          </a:prstGeom>
        </p:spPr>
        <p:txBody>
          <a:bodyPr vert="horz" lIns="91440" tIns="45720" rIns="91440" bIns="45720" rtlCol="0" anchor="b">
            <a:noAutofit/>
          </a:bodyPr>
          <a:lstStyle>
            <a:lvl1pPr>
              <a:defRPr>
                <a:solidFill>
                  <a:schemeClr val="bg2">
                    <a:lumMod val="25000"/>
                  </a:schemeClr>
                </a:solidFill>
              </a:defRPr>
            </a:lvl1pPr>
          </a:lstStyle>
          <a:p>
            <a:r>
              <a:rPr lang="en-US" dirty="0"/>
              <a:t>CLICK TO EDIT MASTER TITLE STYLE</a:t>
            </a:r>
          </a:p>
        </p:txBody>
      </p:sp>
      <p:sp>
        <p:nvSpPr>
          <p:cNvPr id="20"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00D275FE-4322-F945-984E-F69B89073389}" type="datetime1">
              <a:rPr lang="en-US" smtClean="0"/>
              <a:t>2/22/2019</a:t>
            </a:fld>
            <a:endParaRPr lang="en-US" dirty="0"/>
          </a:p>
        </p:txBody>
      </p:sp>
      <p:sp>
        <p:nvSpPr>
          <p:cNvPr id="21"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chemeClr val="tx1"/>
                </a:solidFill>
              </a:defRPr>
            </a:lvl1pPr>
          </a:lstStyle>
          <a:p>
            <a:endParaRPr lang="en-US" dirty="0"/>
          </a:p>
        </p:txBody>
      </p:sp>
      <p:sp>
        <p:nvSpPr>
          <p:cNvPr id="22"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000000"/>
                </a:solidFill>
              </a:defRPr>
            </a:lvl1pPr>
          </a:lstStyle>
          <a:p>
            <a:fld id="{4FAB73BC-B049-4115-A692-8D63A059BFB8}" type="slidenum">
              <a:rPr lang="en-US" smtClean="0"/>
              <a:pPr/>
              <a:t>‹#›</a:t>
            </a:fld>
            <a:endParaRPr lang="en-US" dirty="0"/>
          </a:p>
        </p:txBody>
      </p:sp>
      <p:sp>
        <p:nvSpPr>
          <p:cNvPr id="11" name="Rectangle 10"/>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3"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ustom Layout White">
    <p:spTree>
      <p:nvGrpSpPr>
        <p:cNvPr id="1" name=""/>
        <p:cNvGrpSpPr/>
        <p:nvPr/>
      </p:nvGrpSpPr>
      <p:grpSpPr>
        <a:xfrm>
          <a:off x="0" y="0"/>
          <a:ext cx="0" cy="0"/>
          <a:chOff x="0" y="0"/>
          <a:chExt cx="0" cy="0"/>
        </a:xfrm>
      </p:grpSpPr>
      <p:sp>
        <p:nvSpPr>
          <p:cNvPr id="17" name="Rectangle 16"/>
          <p:cNvSpPr/>
          <p:nvPr userDrawn="1"/>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2E058465-9237-E546-85F0-B7E7FAA43EBF}" type="datetime1">
              <a:rPr lang="en-US" smtClean="0"/>
              <a:t>2/22/2019</a:t>
            </a:fld>
            <a:endParaRPr lang="en-US" dirty="0"/>
          </a:p>
        </p:txBody>
      </p:sp>
      <p:sp>
        <p:nvSpPr>
          <p:cNvPr id="21"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chemeClr val="tx1"/>
                </a:solidFill>
              </a:defRPr>
            </a:lvl1pPr>
          </a:lstStyle>
          <a:p>
            <a:endParaRPr lang="en-US" dirty="0"/>
          </a:p>
        </p:txBody>
      </p:sp>
      <p:sp>
        <p:nvSpPr>
          <p:cNvPr id="22"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000000"/>
                </a:solidFill>
              </a:defRPr>
            </a:lvl1pPr>
          </a:lstStyle>
          <a:p>
            <a:fld id="{4FAB73BC-B049-4115-A692-8D63A059BFB8}" type="slidenum">
              <a:rPr lang="en-US" smtClean="0"/>
              <a:pPr/>
              <a:t>‹#›</a:t>
            </a:fld>
            <a:endParaRPr lang="en-US" dirty="0"/>
          </a:p>
        </p:txBody>
      </p:sp>
      <p:sp>
        <p:nvSpPr>
          <p:cNvPr id="11" name="Rectangle 10"/>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3"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CA Title Slid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37000"/>
            <a:extLst>
              <a:ext uri="{28A0092B-C50C-407E-A947-70E740481C1C}">
                <a14:useLocalDpi xmlns:a14="http://schemas.microsoft.com/office/drawing/2010/main"/>
              </a:ext>
            </a:extLst>
          </a:blip>
          <a:srcRect/>
          <a:stretch/>
        </p:blipFill>
        <p:spPr>
          <a:xfrm>
            <a:off x="-1" y="-1"/>
            <a:ext cx="7565572" cy="3964403"/>
          </a:xfrm>
          <a:prstGeom prst="rect">
            <a:avLst/>
          </a:prstGeom>
        </p:spPr>
      </p:pic>
      <p:sp>
        <p:nvSpPr>
          <p:cNvPr id="13" name="Rectangle 12"/>
          <p:cNvSpPr/>
          <p:nvPr userDrawn="1"/>
        </p:nvSpPr>
        <p:spPr>
          <a:xfrm>
            <a:off x="1" y="1228439"/>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7565572" y="0"/>
            <a:ext cx="262345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D401753-24C1-CD4E-BD1A-E1FE126B76E2}" type="datetime1">
              <a:rPr lang="en-US" smtClean="0"/>
              <a:t>2/22/2019</a:t>
            </a:fld>
            <a:endParaRPr lang="en-US" dirty="0"/>
          </a:p>
        </p:txBody>
      </p:sp>
      <p:sp>
        <p:nvSpPr>
          <p:cNvPr id="5" name="Footer Placeholder 4"/>
          <p:cNvSpPr>
            <a:spLocks noGrp="1"/>
          </p:cNvSpPr>
          <p:nvPr>
            <p:ph type="ftr" sz="quarter" idx="11"/>
          </p:nvPr>
        </p:nvSpPr>
        <p:spPr>
          <a:xfrm>
            <a:off x="7565572"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pic>
        <p:nvPicPr>
          <p:cNvPr id="12" name="Picture 11"/>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4" name="Rectangle 13"/>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Rectangle 15"/>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9" name="TextBox 18"/>
          <p:cNvSpPr txBox="1"/>
          <p:nvPr userDrawn="1"/>
        </p:nvSpPr>
        <p:spPr>
          <a:xfrm>
            <a:off x="700411" y="5010111"/>
            <a:ext cx="2225040" cy="276999"/>
          </a:xfrm>
          <a:prstGeom prst="rect">
            <a:avLst/>
          </a:prstGeom>
          <a:noFill/>
        </p:spPr>
        <p:txBody>
          <a:bodyPr wrap="square" rtlCol="0">
            <a:spAutoFit/>
          </a:bodyPr>
          <a:lstStyle/>
          <a:p>
            <a:r>
              <a:rPr lang="en-US" sz="1200" b="0" i="1" spc="300" dirty="0">
                <a:solidFill>
                  <a:srgbClr val="00ACD9"/>
                </a:solidFill>
                <a:latin typeface="Calibri" charset="0"/>
                <a:ea typeface="Calibri" charset="0"/>
                <a:cs typeface="Calibri" charset="0"/>
              </a:rPr>
              <a:t>PRESENTED BY</a:t>
            </a:r>
          </a:p>
        </p:txBody>
      </p:sp>
      <p:pic>
        <p:nvPicPr>
          <p:cNvPr id="21" name="Picture 20"/>
          <p:cNvPicPr>
            <a:picLocks noChangeAspect="1"/>
          </p:cNvPicPr>
          <p:nvPr userDrawn="1"/>
        </p:nvPicPr>
        <p:blipFill>
          <a:blip r:embed="rId8" cstate="email">
            <a:extLst>
              <a:ext uri="{28A0092B-C50C-407E-A947-70E740481C1C}">
                <a14:useLocalDpi xmlns:a14="http://schemas.microsoft.com/office/drawing/2010/main"/>
              </a:ext>
            </a:extLst>
          </a:blip>
          <a:stretch>
            <a:fillRect/>
          </a:stretch>
        </p:blipFill>
        <p:spPr>
          <a:xfrm>
            <a:off x="11337762" y="5618701"/>
            <a:ext cx="562539" cy="163699"/>
          </a:xfrm>
          <a:prstGeom prst="rect">
            <a:avLst/>
          </a:prstGeom>
        </p:spPr>
      </p:pic>
      <p:pic>
        <p:nvPicPr>
          <p:cNvPr id="22" name="Picture 21"/>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0399371" y="5587028"/>
            <a:ext cx="776320" cy="195373"/>
          </a:xfrm>
          <a:prstGeom prst="rect">
            <a:avLst/>
          </a:prstGeom>
        </p:spPr>
      </p:pic>
      <p:pic>
        <p:nvPicPr>
          <p:cNvPr id="7" name="Picture 6"/>
          <p:cNvPicPr>
            <a:picLocks/>
          </p:cNvPicPr>
          <p:nvPr userDrawn="1"/>
        </p:nvPicPr>
        <p:blipFill>
          <a:blip r:embed="rId10" cstate="email">
            <a:extLst>
              <a:ext uri="{28A0092B-C50C-407E-A947-70E740481C1C}">
                <a14:useLocalDpi xmlns:a14="http://schemas.microsoft.com/office/drawing/2010/main"/>
              </a:ext>
            </a:extLst>
          </a:blip>
          <a:stretch>
            <a:fillRect/>
          </a:stretch>
        </p:blipFill>
        <p:spPr>
          <a:xfrm>
            <a:off x="789245" y="5664160"/>
            <a:ext cx="9399784" cy="36576"/>
          </a:xfrm>
          <a:prstGeom prst="rect">
            <a:avLst/>
          </a:prstGeom>
        </p:spPr>
      </p:pic>
      <p:sp>
        <p:nvSpPr>
          <p:cNvPr id="24" name="TextBox 23"/>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bg1"/>
                </a:solidFill>
                <a:effectLst/>
                <a:latin typeface="+mn-lt"/>
                <a:ea typeface="+mn-ea"/>
                <a:cs typeface="+mn-cs"/>
              </a:rPr>
              <a:t>Sandia National Laboratories is a </a:t>
            </a:r>
            <a:r>
              <a:rPr lang="en-US" sz="600" b="0" i="0" kern="1200" dirty="0" err="1">
                <a:solidFill>
                  <a:schemeClr val="bg1"/>
                </a:solidFill>
                <a:effectLst/>
                <a:latin typeface="+mn-lt"/>
                <a:ea typeface="+mn-ea"/>
                <a:cs typeface="+mn-cs"/>
              </a:rPr>
              <a:t>multimission</a:t>
            </a:r>
            <a:r>
              <a:rPr lang="en-US" sz="600" b="0" i="0" kern="1200" dirty="0">
                <a:solidFill>
                  <a:schemeClr val="bg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NM Section Titl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33000"/>
            <a:extLst>
              <a:ext uri="{28A0092B-C50C-407E-A947-70E740481C1C}">
                <a14:useLocalDpi xmlns:a14="http://schemas.microsoft.com/office/drawing/2010/main"/>
              </a:ext>
            </a:extLst>
          </a:blip>
          <a:srcRect/>
          <a:stretch/>
        </p:blipFill>
        <p:spPr>
          <a:xfrm>
            <a:off x="0" y="-1"/>
            <a:ext cx="12192000" cy="8747085"/>
          </a:xfrm>
          <a:prstGeom prst="rect">
            <a:avLst/>
          </a:prstGeom>
        </p:spPr>
      </p:pic>
      <p:sp>
        <p:nvSpPr>
          <p:cNvPr id="13" name="Rectangle 12"/>
          <p:cNvSpPr/>
          <p:nvPr userDrawn="1"/>
        </p:nvSpPr>
        <p:spPr>
          <a:xfrm>
            <a:off x="1" y="3112607"/>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3927563" y="0"/>
            <a:ext cx="826443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2FB43E7-BE73-1148-A923-0B62E5469575}" type="datetime1">
              <a:rPr lang="en-US" smtClean="0"/>
              <a:t>2/22/2019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3927565" y="4893378"/>
            <a:ext cx="8264435" cy="4571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CA Section Title">
    <p:spTree>
      <p:nvGrpSpPr>
        <p:cNvPr id="1" name=""/>
        <p:cNvGrpSpPr/>
        <p:nvPr/>
      </p:nvGrpSpPr>
      <p:grpSpPr>
        <a:xfrm>
          <a:off x="0" y="0"/>
          <a:ext cx="0" cy="0"/>
          <a:chOff x="0" y="0"/>
          <a:chExt cx="0" cy="0"/>
        </a:xfrm>
      </p:grpSpPr>
      <p:sp>
        <p:nvSpPr>
          <p:cNvPr id="10" name="Rectangle 9"/>
          <p:cNvSpPr/>
          <p:nvPr userDrawn="1"/>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p:cNvPicPr>
            <a:picLocks noChangeAspect="1"/>
          </p:cNvPicPr>
          <p:nvPr userDrawn="1"/>
        </p:nvPicPr>
        <p:blipFill rotWithShape="1">
          <a:blip r:embed="rId2" cstate="email">
            <a:alphaModFix amt="42000"/>
            <a:extLst>
              <a:ext uri="{28A0092B-C50C-407E-A947-70E740481C1C}">
                <a14:useLocalDpi xmlns:a14="http://schemas.microsoft.com/office/drawing/2010/main"/>
              </a:ext>
            </a:extLst>
          </a:blip>
          <a:srcRect b="-2122"/>
          <a:stretch/>
        </p:blipFill>
        <p:spPr>
          <a:xfrm>
            <a:off x="0" y="0"/>
            <a:ext cx="12192000" cy="5547360"/>
          </a:xfrm>
          <a:prstGeom prst="rect">
            <a:avLst/>
          </a:prstGeom>
        </p:spPr>
      </p:pic>
      <p:sp>
        <p:nvSpPr>
          <p:cNvPr id="13" name="Rectangle 12"/>
          <p:cNvSpPr/>
          <p:nvPr userDrawn="1"/>
        </p:nvSpPr>
        <p:spPr>
          <a:xfrm>
            <a:off x="1" y="3112607"/>
            <a:ext cx="12192000" cy="1690255"/>
          </a:xfrm>
          <a:prstGeom prst="rect">
            <a:avLst/>
          </a:prstGeom>
          <a:solidFill>
            <a:schemeClr val="bg2">
              <a:lumMod val="1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3927563" y="0"/>
            <a:ext cx="8264439" cy="6858000"/>
          </a:xfrm>
          <a:prstGeom prst="rect">
            <a:avLst/>
          </a:prstGeom>
          <a:solidFill>
            <a:schemeClr val="accent6">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sp>
        <p:nvSpPr>
          <p:cNvPr id="2" name="Title 1"/>
          <p:cNvSpPr>
            <a:spLocks noGrp="1"/>
          </p:cNvSpPr>
          <p:nvPr>
            <p:ph type="ctrTitle" hasCustomPrompt="1"/>
          </p:nvPr>
        </p:nvSpPr>
        <p:spPr>
          <a:xfrm>
            <a:off x="4130694" y="3112607"/>
            <a:ext cx="6190211" cy="1690255"/>
          </a:xfrm>
        </p:spPr>
        <p:txBody>
          <a:bodyPr anchor="ctr">
            <a:normAutofit/>
          </a:bodyPr>
          <a:lstStyle>
            <a:lvl1pPr algn="l">
              <a:lnSpc>
                <a:spcPts val="3700"/>
              </a:lnSpc>
              <a:defRPr sz="3600" spc="31" baseline="0">
                <a:solidFill>
                  <a:schemeClr val="bg1"/>
                </a:solidFill>
                <a:latin typeface="Gill Sans MT" charset="0"/>
                <a:ea typeface="Gill Sans MT" charset="0"/>
                <a:cs typeface="Gill Sans MT" charset="0"/>
              </a:defRPr>
            </a:lvl1pPr>
          </a:lstStyle>
          <a:p>
            <a:r>
              <a:rPr lang="en-US" dirty="0"/>
              <a:t>CLICK TO EDIT MASTER TITLE STYLE</a:t>
            </a:r>
          </a:p>
        </p:txBody>
      </p:sp>
      <p:sp>
        <p:nvSpPr>
          <p:cNvPr id="3" name="Subtitle 2"/>
          <p:cNvSpPr>
            <a:spLocks noGrp="1"/>
          </p:cNvSpPr>
          <p:nvPr>
            <p:ph type="subTitle" idx="1" hasCustomPrompt="1"/>
          </p:nvPr>
        </p:nvSpPr>
        <p:spPr>
          <a:xfrm>
            <a:off x="4130696" y="5064546"/>
            <a:ext cx="6261331" cy="353125"/>
          </a:xfrm>
        </p:spPr>
        <p:txBody>
          <a:bodyPr lIns="91440" rIns="91440">
            <a:normAutofit/>
          </a:bodyPr>
          <a:lstStyle>
            <a:lvl1pPr marL="0" indent="0" algn="l">
              <a:buNone/>
              <a:defRPr sz="1800" cap="none" spc="200" baseline="0">
                <a:solidFill>
                  <a:schemeClr val="bg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4" name="Date Placeholder 3"/>
          <p:cNvSpPr>
            <a:spLocks noGrp="1"/>
          </p:cNvSpPr>
          <p:nvPr>
            <p:ph type="dt" sz="half" idx="10"/>
          </p:nvPr>
        </p:nvSpPr>
        <p:spPr>
          <a:xfrm>
            <a:off x="64951" y="6488664"/>
            <a:ext cx="724296" cy="365125"/>
          </a:xfrm>
        </p:spPr>
        <p:txBody>
          <a:bodyPr/>
          <a:lstStyle/>
          <a:p>
            <a:fld id="{B2FB43E7-BE73-1148-A923-0B62E5469575}" type="datetime1">
              <a:rPr lang="en-US" smtClean="0"/>
              <a:t>2/22/2019</a:t>
            </a:fld>
            <a:endParaRPr lang="en-US" dirty="0"/>
          </a:p>
        </p:txBody>
      </p:sp>
      <p:sp>
        <p:nvSpPr>
          <p:cNvPr id="5" name="Footer Placeholder 4"/>
          <p:cNvSpPr>
            <a:spLocks noGrp="1"/>
          </p:cNvSpPr>
          <p:nvPr>
            <p:ph type="ftr" sz="quarter" idx="11"/>
          </p:nvPr>
        </p:nvSpPr>
        <p:spPr>
          <a:xfrm>
            <a:off x="3927565" y="6488664"/>
            <a:ext cx="2623459" cy="365125"/>
          </a:xfrm>
        </p:spPr>
        <p:txBody>
          <a:bodyPr/>
          <a:lstStyle/>
          <a:p>
            <a:endParaRPr lang="en-US" dirty="0"/>
          </a:p>
        </p:txBody>
      </p:sp>
      <p:sp>
        <p:nvSpPr>
          <p:cNvPr id="6" name="Slide Number Placeholder 5"/>
          <p:cNvSpPr>
            <a:spLocks noGrp="1"/>
          </p:cNvSpPr>
          <p:nvPr>
            <p:ph type="sldNum" sz="quarter" idx="12"/>
          </p:nvPr>
        </p:nvSpPr>
        <p:spPr>
          <a:xfrm>
            <a:off x="-511125" y="6459788"/>
            <a:ext cx="419397" cy="365125"/>
          </a:xfrm>
        </p:spPr>
        <p:txBody>
          <a:bodyPr/>
          <a:lstStyle/>
          <a:p>
            <a:fld id="{4FAB73BC-B049-4115-A692-8D63A059BFB8}" type="slidenum">
              <a:rPr lang="en-US" dirty="0"/>
              <a:t>‹#›</a:t>
            </a:fld>
            <a:endParaRPr lang="en-US" dirty="0"/>
          </a:p>
        </p:txBody>
      </p:sp>
      <p:sp>
        <p:nvSpPr>
          <p:cNvPr id="14" name="Rectangle 13"/>
          <p:cNvSpPr/>
          <p:nvPr userDrawn="1"/>
        </p:nvSpPr>
        <p:spPr>
          <a:xfrm>
            <a:off x="1" y="3112607"/>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800" dirty="0"/>
          </a:p>
        </p:txBody>
      </p:sp>
      <p:pic>
        <p:nvPicPr>
          <p:cNvPr id="7" name="Picture 6"/>
          <p:cNvPicPr>
            <a:picLocks/>
          </p:cNvPicPr>
          <p:nvPr userDrawn="1"/>
        </p:nvPicPr>
        <p:blipFill>
          <a:blip r:embed="rId3" cstate="email">
            <a:extLst>
              <a:ext uri="{28A0092B-C50C-407E-A947-70E740481C1C}">
                <a14:useLocalDpi xmlns:a14="http://schemas.microsoft.com/office/drawing/2010/main"/>
              </a:ext>
            </a:extLst>
          </a:blip>
          <a:stretch>
            <a:fillRect/>
          </a:stretch>
        </p:blipFill>
        <p:spPr>
          <a:xfrm>
            <a:off x="3927565" y="4893378"/>
            <a:ext cx="8264435" cy="4571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50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marL="0">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BE40A0-BA3A-E44B-A6F9-7A1F916D77D1}" type="datetime1">
              <a:rPr lang="en-US" smtClean="0"/>
              <a:t>2/22/2019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0D5E2EC-3A15-B94B-9602-395D7423BE9F}" type="datetime1">
              <a:rPr lang="en-US" smtClean="0"/>
              <a:t>2/22/2019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BE153A-A236-9B4D-A0F1-DA988CDD6E09}" type="datetime1">
              <a:rPr lang="en-US" smtClean="0"/>
              <a:t>2/22/2019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7302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NM White Title Slide">
    <p:bg>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a:xfrm>
            <a:off x="1" y="1228439"/>
            <a:ext cx="12192000" cy="1690255"/>
          </a:xfrm>
          <a:prstGeom prst="rect">
            <a:avLst/>
          </a:prstGeom>
          <a:solidFill>
            <a:schemeClr val="tx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1" name="Picture 30"/>
          <p:cNvPicPr>
            <a:picLocks noChangeAspect="1"/>
          </p:cNvPicPr>
          <p:nvPr userDrawn="1"/>
        </p:nvPicPr>
        <p:blipFill rotWithShape="1">
          <a:blip r:embed="rId2" cstate="email">
            <a:alphaModFix amt="34000"/>
            <a:extLst>
              <a:ext uri="{28A0092B-C50C-407E-A947-70E740481C1C}">
                <a14:useLocalDpi xmlns:a14="http://schemas.microsoft.com/office/drawing/2010/main"/>
              </a:ext>
            </a:extLst>
          </a:blip>
          <a:srcRect/>
          <a:stretch/>
        </p:blipFill>
        <p:spPr>
          <a:xfrm>
            <a:off x="7565572" y="2915624"/>
            <a:ext cx="4626429" cy="4782754"/>
          </a:xfrm>
          <a:prstGeom prst="rect">
            <a:avLst/>
          </a:prstGeom>
        </p:spPr>
      </p:pic>
      <p:sp>
        <p:nvSpPr>
          <p:cNvPr id="11" name="Rectangle 10"/>
          <p:cNvSpPr/>
          <p:nvPr userDrawn="1"/>
        </p:nvSpPr>
        <p:spPr>
          <a:xfrm>
            <a:off x="7565572" y="0"/>
            <a:ext cx="2623459" cy="6858000"/>
          </a:xfrm>
          <a:prstGeom prst="rect">
            <a:avLst/>
          </a:prstGeom>
          <a:solidFill>
            <a:srgbClr val="00ACD9">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defRPr>
            </a:lvl1pPr>
          </a:lstStyle>
          <a:p>
            <a:r>
              <a:rPr lang="en-US" dirty="0"/>
              <a:t>CLICK TO EDIT MASTER TITLE STYLE</a:t>
            </a:r>
          </a:p>
        </p:txBody>
      </p:sp>
      <p:sp>
        <p:nvSpPr>
          <p:cNvPr id="14"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15" name="Date Placeholder 3"/>
          <p:cNvSpPr>
            <a:spLocks noGrp="1"/>
          </p:cNvSpPr>
          <p:nvPr>
            <p:ph type="dt" sz="half" idx="10"/>
          </p:nvPr>
        </p:nvSpPr>
        <p:spPr>
          <a:xfrm>
            <a:off x="64951" y="6459789"/>
            <a:ext cx="724296" cy="365125"/>
          </a:xfrm>
        </p:spPr>
        <p:txBody>
          <a:bodyPr/>
          <a:lstStyle>
            <a:lvl1pPr>
              <a:defRPr>
                <a:solidFill>
                  <a:schemeClr val="bg1">
                    <a:lumMod val="50000"/>
                  </a:schemeClr>
                </a:solidFill>
              </a:defRPr>
            </a:lvl1pPr>
          </a:lstStyle>
          <a:p>
            <a:fld id="{9BB4F62A-F143-0E44-AD26-04E6D9F03BB4}" type="datetime1">
              <a:rPr lang="en-US" smtClean="0"/>
              <a:t>2/22/2019</a:t>
            </a:fld>
            <a:endParaRPr lang="en-US" dirty="0"/>
          </a:p>
        </p:txBody>
      </p:sp>
      <p:sp>
        <p:nvSpPr>
          <p:cNvPr id="16" name="Footer Placeholder 4"/>
          <p:cNvSpPr>
            <a:spLocks noGrp="1"/>
          </p:cNvSpPr>
          <p:nvPr>
            <p:ph type="ftr" sz="quarter" idx="11"/>
          </p:nvPr>
        </p:nvSpPr>
        <p:spPr>
          <a:xfrm>
            <a:off x="7565572" y="6459789"/>
            <a:ext cx="2623459" cy="365125"/>
          </a:xfrm>
        </p:spPr>
        <p:txBody>
          <a:bodyPr/>
          <a:lstStyle/>
          <a:p>
            <a:endParaRPr lang="en-US" dirty="0"/>
          </a:p>
        </p:txBody>
      </p:sp>
      <p:pic>
        <p:nvPicPr>
          <p:cNvPr id="18" name="Picture 17"/>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9" name="Rectangle 18"/>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Rectangle 20"/>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ectangle 21"/>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3" name="Rectangle 22"/>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TextBox 23"/>
          <p:cNvSpPr txBox="1"/>
          <p:nvPr userDrawn="1"/>
        </p:nvSpPr>
        <p:spPr>
          <a:xfrm>
            <a:off x="700411" y="5019736"/>
            <a:ext cx="2225040" cy="276999"/>
          </a:xfrm>
          <a:prstGeom prst="rect">
            <a:avLst/>
          </a:prstGeom>
          <a:noFill/>
        </p:spPr>
        <p:txBody>
          <a:bodyPr wrap="square" rtlCol="0">
            <a:spAutoFit/>
          </a:bodyPr>
          <a:lstStyle/>
          <a:p>
            <a:r>
              <a:rPr lang="en-US" sz="1200" i="1" spc="300" dirty="0">
                <a:solidFill>
                  <a:srgbClr val="00ACD9"/>
                </a:solidFill>
              </a:rPr>
              <a:t>PRESENTED BY</a:t>
            </a:r>
          </a:p>
        </p:txBody>
      </p:sp>
      <p:pic>
        <p:nvPicPr>
          <p:cNvPr id="30" name="Picture 29"/>
          <p:cNvPicPr>
            <a:picLocks/>
          </p:cNvPicPr>
          <p:nvPr userDrawn="1"/>
        </p:nvPicPr>
        <p:blipFill>
          <a:blip r:embed="rId8" cstate="email">
            <a:extLst>
              <a:ext uri="{28A0092B-C50C-407E-A947-70E740481C1C}">
                <a14:useLocalDpi xmlns:a14="http://schemas.microsoft.com/office/drawing/2010/main"/>
              </a:ext>
            </a:extLst>
          </a:blip>
          <a:stretch>
            <a:fillRect/>
          </a:stretch>
        </p:blipFill>
        <p:spPr>
          <a:xfrm>
            <a:off x="789245" y="5673785"/>
            <a:ext cx="9399784" cy="36576"/>
          </a:xfrm>
          <a:prstGeom prst="rect">
            <a:avLst/>
          </a:prstGeom>
        </p:spPr>
      </p:pic>
      <p:pic>
        <p:nvPicPr>
          <p:cNvPr id="25" name="Picture 24"/>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1336794" y="5626954"/>
            <a:ext cx="564475" cy="163698"/>
          </a:xfrm>
          <a:prstGeom prst="rect">
            <a:avLst/>
          </a:prstGeom>
        </p:spPr>
      </p:pic>
      <p:pic>
        <p:nvPicPr>
          <p:cNvPr id="26" name="Picture 25"/>
          <p:cNvPicPr>
            <a:picLocks noChangeAspect="1"/>
          </p:cNvPicPr>
          <p:nvPr userDrawn="1"/>
        </p:nvPicPr>
        <p:blipFill>
          <a:blip r:embed="rId10" cstate="email">
            <a:extLst>
              <a:ext uri="{28A0092B-C50C-407E-A947-70E740481C1C}">
                <a14:useLocalDpi xmlns:a14="http://schemas.microsoft.com/office/drawing/2010/main"/>
              </a:ext>
            </a:extLst>
          </a:blip>
          <a:stretch>
            <a:fillRect/>
          </a:stretch>
        </p:blipFill>
        <p:spPr>
          <a:xfrm>
            <a:off x="10399371" y="5595527"/>
            <a:ext cx="776320" cy="194889"/>
          </a:xfrm>
          <a:prstGeom prst="rect">
            <a:avLst/>
          </a:prstGeom>
        </p:spPr>
      </p:pic>
      <p:sp>
        <p:nvSpPr>
          <p:cNvPr id="28" name="TextBox 27"/>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tx1"/>
                </a:solidFill>
                <a:effectLst/>
                <a:latin typeface="+mn-lt"/>
                <a:ea typeface="+mn-ea"/>
                <a:cs typeface="+mn-cs"/>
              </a:rPr>
              <a:t>Sandia National Laboratories is a </a:t>
            </a:r>
            <a:r>
              <a:rPr lang="en-US" sz="600" b="0" i="0" kern="1200" dirty="0" err="1">
                <a:solidFill>
                  <a:schemeClr val="tx1"/>
                </a:solidFill>
                <a:effectLst/>
                <a:latin typeface="+mn-lt"/>
                <a:ea typeface="+mn-ea"/>
                <a:cs typeface="+mn-cs"/>
              </a:rPr>
              <a:t>multimission</a:t>
            </a:r>
            <a:r>
              <a:rPr lang="en-US" sz="600" b="0" i="0" kern="1200" dirty="0">
                <a:solidFill>
                  <a:schemeClr val="tx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NM White Title Slide">
    <p:bg>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a:xfrm>
            <a:off x="1" y="1228439"/>
            <a:ext cx="12192000" cy="1690255"/>
          </a:xfrm>
          <a:prstGeom prst="rect">
            <a:avLst/>
          </a:prstGeom>
          <a:solidFill>
            <a:schemeClr val="tx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1" name="Picture 30"/>
          <p:cNvPicPr>
            <a:picLocks noChangeAspect="1"/>
          </p:cNvPicPr>
          <p:nvPr userDrawn="1"/>
        </p:nvPicPr>
        <p:blipFill rotWithShape="1">
          <a:blip r:embed="rId2" cstate="email">
            <a:alphaModFix amt="32000"/>
            <a:extLst>
              <a:ext uri="{28A0092B-C50C-407E-A947-70E740481C1C}">
                <a14:useLocalDpi xmlns:a14="http://schemas.microsoft.com/office/drawing/2010/main"/>
              </a:ext>
            </a:extLst>
          </a:blip>
          <a:srcRect/>
          <a:stretch/>
        </p:blipFill>
        <p:spPr>
          <a:xfrm>
            <a:off x="7565572" y="2915627"/>
            <a:ext cx="4626429" cy="3084286"/>
          </a:xfrm>
          <a:prstGeom prst="rect">
            <a:avLst/>
          </a:prstGeom>
        </p:spPr>
      </p:pic>
      <p:sp>
        <p:nvSpPr>
          <p:cNvPr id="11" name="Rectangle 10"/>
          <p:cNvSpPr/>
          <p:nvPr userDrawn="1"/>
        </p:nvSpPr>
        <p:spPr>
          <a:xfrm>
            <a:off x="7565572" y="0"/>
            <a:ext cx="2623459" cy="6858000"/>
          </a:xfrm>
          <a:prstGeom prst="rect">
            <a:avLst/>
          </a:prstGeom>
          <a:solidFill>
            <a:srgbClr val="00ACD9">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Title 1"/>
          <p:cNvSpPr>
            <a:spLocks noGrp="1"/>
          </p:cNvSpPr>
          <p:nvPr>
            <p:ph type="ctrTitle" hasCustomPrompt="1"/>
          </p:nvPr>
        </p:nvSpPr>
        <p:spPr>
          <a:xfrm>
            <a:off x="687681" y="1228439"/>
            <a:ext cx="6190211" cy="1690255"/>
          </a:xfrm>
        </p:spPr>
        <p:txBody>
          <a:bodyPr anchor="ctr">
            <a:normAutofit/>
          </a:bodyPr>
          <a:lstStyle>
            <a:lvl1pPr algn="l">
              <a:lnSpc>
                <a:spcPts val="3700"/>
              </a:lnSpc>
              <a:defRPr sz="3600" spc="31" baseline="0">
                <a:solidFill>
                  <a:schemeClr val="bg1"/>
                </a:solidFill>
              </a:defRPr>
            </a:lvl1pPr>
          </a:lstStyle>
          <a:p>
            <a:r>
              <a:rPr lang="en-US" dirty="0"/>
              <a:t>CLICK TO EDIT MASTER TITLE STYLE</a:t>
            </a:r>
          </a:p>
        </p:txBody>
      </p:sp>
      <p:sp>
        <p:nvSpPr>
          <p:cNvPr id="14" name="Subtitle 2"/>
          <p:cNvSpPr>
            <a:spLocks noGrp="1"/>
          </p:cNvSpPr>
          <p:nvPr>
            <p:ph type="subTitle" idx="1" hasCustomPrompt="1"/>
          </p:nvPr>
        </p:nvSpPr>
        <p:spPr>
          <a:xfrm>
            <a:off x="700412" y="5306898"/>
            <a:ext cx="6261331" cy="353125"/>
          </a:xfrm>
        </p:spPr>
        <p:txBody>
          <a:bodyPr lIns="91440" rIns="91440">
            <a:normAutofit/>
          </a:bodyPr>
          <a:lstStyle>
            <a:lvl1pPr marL="0" indent="0" algn="l">
              <a:buNone/>
              <a:defRPr sz="1800" cap="none" spc="200" baseline="0">
                <a:solidFill>
                  <a:schemeClr val="tx1"/>
                </a:solidFill>
                <a:latin typeface="Garamond" charset="0"/>
                <a:ea typeface="Garamond" charset="0"/>
                <a:cs typeface="Garamond" charset="0"/>
              </a:defRPr>
            </a:lvl1pPr>
            <a:lvl2pPr marL="457178" indent="0" algn="ctr">
              <a:buNone/>
              <a:defRPr sz="2400"/>
            </a:lvl2pPr>
            <a:lvl3pPr marL="914354" indent="0" algn="ctr">
              <a:buNone/>
              <a:defRPr sz="2400"/>
            </a:lvl3pPr>
            <a:lvl4pPr marL="1371532" indent="0" algn="ctr">
              <a:buNone/>
              <a:defRPr sz="2000"/>
            </a:lvl4pPr>
            <a:lvl5pPr marL="1828709" indent="0" algn="ctr">
              <a:buNone/>
              <a:defRPr sz="2000"/>
            </a:lvl5pPr>
            <a:lvl6pPr marL="2285886" indent="0" algn="ctr">
              <a:buNone/>
              <a:defRPr sz="2000"/>
            </a:lvl6pPr>
            <a:lvl7pPr marL="2743062" indent="0" algn="ctr">
              <a:buNone/>
              <a:defRPr sz="2000"/>
            </a:lvl7pPr>
            <a:lvl8pPr marL="3200240" indent="0" algn="ctr">
              <a:buNone/>
              <a:defRPr sz="2000"/>
            </a:lvl8pPr>
            <a:lvl9pPr marL="3657418" indent="0" algn="ctr">
              <a:buNone/>
              <a:defRPr sz="2000"/>
            </a:lvl9pPr>
          </a:lstStyle>
          <a:p>
            <a:r>
              <a:rPr lang="en-US" dirty="0"/>
              <a:t>Click to edit master subtitle style</a:t>
            </a:r>
          </a:p>
        </p:txBody>
      </p:sp>
      <p:sp>
        <p:nvSpPr>
          <p:cNvPr id="15" name="Date Placeholder 3"/>
          <p:cNvSpPr>
            <a:spLocks noGrp="1"/>
          </p:cNvSpPr>
          <p:nvPr>
            <p:ph type="dt" sz="half" idx="10"/>
          </p:nvPr>
        </p:nvSpPr>
        <p:spPr>
          <a:xfrm>
            <a:off x="64951" y="6459789"/>
            <a:ext cx="724296" cy="365125"/>
          </a:xfrm>
        </p:spPr>
        <p:txBody>
          <a:bodyPr/>
          <a:lstStyle>
            <a:lvl1pPr>
              <a:defRPr>
                <a:solidFill>
                  <a:schemeClr val="bg1">
                    <a:lumMod val="50000"/>
                  </a:schemeClr>
                </a:solidFill>
              </a:defRPr>
            </a:lvl1pPr>
          </a:lstStyle>
          <a:p>
            <a:fld id="{9BB4F62A-F143-0E44-AD26-04E6D9F03BB4}" type="datetime1">
              <a:rPr lang="en-US" smtClean="0"/>
              <a:t>2/22/2019</a:t>
            </a:fld>
            <a:endParaRPr lang="en-US" dirty="0"/>
          </a:p>
        </p:txBody>
      </p:sp>
      <p:sp>
        <p:nvSpPr>
          <p:cNvPr id="16" name="Footer Placeholder 4"/>
          <p:cNvSpPr>
            <a:spLocks noGrp="1"/>
          </p:cNvSpPr>
          <p:nvPr>
            <p:ph type="ftr" sz="quarter" idx="11"/>
          </p:nvPr>
        </p:nvSpPr>
        <p:spPr>
          <a:xfrm>
            <a:off x="7565572" y="6459789"/>
            <a:ext cx="2623459" cy="365125"/>
          </a:xfrm>
        </p:spPr>
        <p:txBody>
          <a:bodyPr/>
          <a:lstStyle/>
          <a:p>
            <a:endParaRPr lang="en-US" dirty="0"/>
          </a:p>
        </p:txBody>
      </p:sp>
      <p:pic>
        <p:nvPicPr>
          <p:cNvPr id="18" name="Picture 17"/>
          <p:cNvPicPr>
            <a:picLocks noChangeAspect="1"/>
          </p:cNvPicPr>
          <p:nvPr userDrawn="1"/>
        </p:nvPicPr>
        <p:blipFill rotWithShape="1">
          <a:blip r:embed="rId3" cstate="email">
            <a:extLst>
              <a:ext uri="{28A0092B-C50C-407E-A947-70E740481C1C}">
                <a14:useLocalDpi xmlns:a14="http://schemas.microsoft.com/office/drawing/2010/main"/>
              </a:ext>
            </a:extLst>
          </a:blip>
          <a:srcRect t="-4288" r="-3731"/>
          <a:stretch/>
        </p:blipFill>
        <p:spPr>
          <a:xfrm>
            <a:off x="8003737" y="282288"/>
            <a:ext cx="1834523" cy="710418"/>
          </a:xfrm>
          <a:prstGeom prst="rect">
            <a:avLst/>
          </a:prstGeom>
        </p:spPr>
      </p:pic>
      <p:sp>
        <p:nvSpPr>
          <p:cNvPr id="19" name="Rectangle 18"/>
          <p:cNvSpPr/>
          <p:nvPr userDrawn="1"/>
        </p:nvSpPr>
        <p:spPr>
          <a:xfrm>
            <a:off x="1" y="1228439"/>
            <a:ext cx="203131" cy="1690255"/>
          </a:xfrm>
          <a:prstGeom prst="rect">
            <a:avLst/>
          </a:prstGeom>
          <a:solidFill>
            <a:schemeClr val="accent4">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userDrawn="1"/>
        </p:nvSpPr>
        <p:spPr>
          <a:xfrm>
            <a:off x="789245" y="2915627"/>
            <a:ext cx="2037083" cy="905163"/>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Rectangle 20"/>
          <p:cNvSpPr/>
          <p:nvPr userDrawn="1"/>
        </p:nvSpPr>
        <p:spPr>
          <a:xfrm>
            <a:off x="2865811" y="2915627"/>
            <a:ext cx="1345972" cy="905163"/>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ectangle 21"/>
          <p:cNvSpPr/>
          <p:nvPr userDrawn="1"/>
        </p:nvSpPr>
        <p:spPr>
          <a:xfrm>
            <a:off x="4251265" y="2915627"/>
            <a:ext cx="3314307" cy="905163"/>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3" name="Rectangle 22"/>
          <p:cNvSpPr/>
          <p:nvPr userDrawn="1"/>
        </p:nvSpPr>
        <p:spPr>
          <a:xfrm>
            <a:off x="7565572" y="1363919"/>
            <a:ext cx="2623459" cy="1421017"/>
          </a:xfrm>
          <a:prstGeom prst="rect">
            <a:avLst/>
          </a:prstGeom>
          <a:blipFill>
            <a:blip r:embed="rId7"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TextBox 23"/>
          <p:cNvSpPr txBox="1"/>
          <p:nvPr userDrawn="1"/>
        </p:nvSpPr>
        <p:spPr>
          <a:xfrm>
            <a:off x="700411" y="5019736"/>
            <a:ext cx="2225040" cy="276999"/>
          </a:xfrm>
          <a:prstGeom prst="rect">
            <a:avLst/>
          </a:prstGeom>
          <a:noFill/>
        </p:spPr>
        <p:txBody>
          <a:bodyPr wrap="square" rtlCol="0">
            <a:spAutoFit/>
          </a:bodyPr>
          <a:lstStyle/>
          <a:p>
            <a:r>
              <a:rPr lang="en-US" sz="1200" i="1" spc="300" dirty="0">
                <a:solidFill>
                  <a:srgbClr val="00ACD9"/>
                </a:solidFill>
              </a:rPr>
              <a:t>PRESENTED BY</a:t>
            </a:r>
          </a:p>
        </p:txBody>
      </p:sp>
      <p:pic>
        <p:nvPicPr>
          <p:cNvPr id="30" name="Picture 29"/>
          <p:cNvPicPr>
            <a:picLocks/>
          </p:cNvPicPr>
          <p:nvPr userDrawn="1"/>
        </p:nvPicPr>
        <p:blipFill>
          <a:blip r:embed="rId8" cstate="email">
            <a:extLst>
              <a:ext uri="{28A0092B-C50C-407E-A947-70E740481C1C}">
                <a14:useLocalDpi xmlns:a14="http://schemas.microsoft.com/office/drawing/2010/main"/>
              </a:ext>
            </a:extLst>
          </a:blip>
          <a:stretch>
            <a:fillRect/>
          </a:stretch>
        </p:blipFill>
        <p:spPr>
          <a:xfrm>
            <a:off x="789245" y="5673785"/>
            <a:ext cx="9399784" cy="36576"/>
          </a:xfrm>
          <a:prstGeom prst="rect">
            <a:avLst/>
          </a:prstGeom>
        </p:spPr>
      </p:pic>
      <p:pic>
        <p:nvPicPr>
          <p:cNvPr id="25" name="Picture 24"/>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11336794" y="5626954"/>
            <a:ext cx="564475" cy="163698"/>
          </a:xfrm>
          <a:prstGeom prst="rect">
            <a:avLst/>
          </a:prstGeom>
        </p:spPr>
      </p:pic>
      <p:pic>
        <p:nvPicPr>
          <p:cNvPr id="26" name="Picture 25"/>
          <p:cNvPicPr>
            <a:picLocks noChangeAspect="1"/>
          </p:cNvPicPr>
          <p:nvPr userDrawn="1"/>
        </p:nvPicPr>
        <p:blipFill>
          <a:blip r:embed="rId10" cstate="email">
            <a:extLst>
              <a:ext uri="{28A0092B-C50C-407E-A947-70E740481C1C}">
                <a14:useLocalDpi xmlns:a14="http://schemas.microsoft.com/office/drawing/2010/main"/>
              </a:ext>
            </a:extLst>
          </a:blip>
          <a:stretch>
            <a:fillRect/>
          </a:stretch>
        </p:blipFill>
        <p:spPr>
          <a:xfrm>
            <a:off x="10399371" y="5595527"/>
            <a:ext cx="776320" cy="194889"/>
          </a:xfrm>
          <a:prstGeom prst="rect">
            <a:avLst/>
          </a:prstGeom>
        </p:spPr>
      </p:pic>
      <p:sp>
        <p:nvSpPr>
          <p:cNvPr id="28" name="TextBox 27"/>
          <p:cNvSpPr txBox="1"/>
          <p:nvPr userDrawn="1"/>
        </p:nvSpPr>
        <p:spPr>
          <a:xfrm>
            <a:off x="10280342" y="5912353"/>
            <a:ext cx="1832472" cy="738664"/>
          </a:xfrm>
          <a:prstGeom prst="rect">
            <a:avLst/>
          </a:prstGeom>
          <a:noFill/>
        </p:spPr>
        <p:txBody>
          <a:bodyPr wrap="square" rtlCol="0">
            <a:spAutoFit/>
          </a:bodyPr>
          <a:lstStyle/>
          <a:p>
            <a:pPr algn="ctr"/>
            <a:r>
              <a:rPr lang="en-US" sz="600" b="0" i="0" kern="1200" dirty="0">
                <a:solidFill>
                  <a:schemeClr val="tx1"/>
                </a:solidFill>
                <a:effectLst/>
                <a:latin typeface="+mn-lt"/>
                <a:ea typeface="+mn-ea"/>
                <a:cs typeface="+mn-cs"/>
              </a:rPr>
              <a:t>Sandia National Laboratories is a </a:t>
            </a:r>
            <a:r>
              <a:rPr lang="en-US" sz="600" b="0" i="0" kern="1200" dirty="0" err="1">
                <a:solidFill>
                  <a:schemeClr val="tx1"/>
                </a:solidFill>
                <a:effectLst/>
                <a:latin typeface="+mn-lt"/>
                <a:ea typeface="+mn-ea"/>
                <a:cs typeface="+mn-cs"/>
              </a:rPr>
              <a:t>multimission</a:t>
            </a:r>
            <a:r>
              <a:rPr lang="en-US" sz="600" b="0" i="0" kern="1200" dirty="0">
                <a:solidFill>
                  <a:schemeClr val="tx1"/>
                </a:solidFill>
                <a:effectLst/>
                <a:latin typeface="+mn-lt"/>
                <a:ea typeface="+mn-ea"/>
                <a:cs typeface="+mn-cs"/>
              </a:rPr>
              <a:t> laboratory managed and operated by National Technology &amp; Engineering Solutions of Sandia, LLC, a wholly owned subsidiary of Honeywell International Inc., for the U.S. Department of Energy’s National Nuclear Security Administration under contract DE-NA0003525.</a:t>
            </a:r>
            <a:endParaRPr lang="en-US" sz="6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5400000">
            <a:off x="238399" y="310896"/>
            <a:ext cx="685800" cy="64008"/>
          </a:xfrm>
          <a:prstGeom prst="rect">
            <a:avLst/>
          </a:prstGeom>
          <a:solidFill>
            <a:srgbClr val="00ACD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20648" y="240503"/>
            <a:ext cx="10058400" cy="570225"/>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p:cNvSpPr>
            <a:spLocks noGrp="1"/>
          </p:cNvSpPr>
          <p:nvPr>
            <p:ph type="body" idx="1"/>
          </p:nvPr>
        </p:nvSpPr>
        <p:spPr>
          <a:xfrm>
            <a:off x="720648" y="1429233"/>
            <a:ext cx="10058400" cy="3433635"/>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4951" y="6485916"/>
            <a:ext cx="2472271" cy="365125"/>
          </a:xfrm>
          <a:prstGeom prst="rect">
            <a:avLst/>
          </a:prstGeom>
        </p:spPr>
        <p:txBody>
          <a:bodyPr vert="horz" lIns="91440" tIns="45720" rIns="91440" bIns="45720" rtlCol="0" anchor="ctr"/>
          <a:lstStyle>
            <a:lvl1pPr algn="l">
              <a:defRPr sz="900">
                <a:solidFill>
                  <a:srgbClr val="FFFFFF"/>
                </a:solidFill>
              </a:defRPr>
            </a:lvl1pPr>
          </a:lstStyle>
          <a:p>
            <a:fld id="{E30A8737-9ED8-534E-AB64-824F3EF1F57B}" type="datetime1">
              <a:rPr lang="en-US" smtClean="0"/>
              <a:t>2/22/2019</a:t>
            </a:fld>
            <a:endParaRPr lang="en-US" dirty="0"/>
          </a:p>
        </p:txBody>
      </p:sp>
      <p:sp>
        <p:nvSpPr>
          <p:cNvPr id="5" name="Footer Placeholder 4"/>
          <p:cNvSpPr>
            <a:spLocks noGrp="1"/>
          </p:cNvSpPr>
          <p:nvPr>
            <p:ph type="ftr" sz="quarter" idx="3"/>
          </p:nvPr>
        </p:nvSpPr>
        <p:spPr>
          <a:xfrm>
            <a:off x="3686187" y="6485916"/>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64951" y="445603"/>
            <a:ext cx="419397" cy="365125"/>
          </a:xfrm>
          <a:prstGeom prst="rect">
            <a:avLst/>
          </a:prstGeom>
        </p:spPr>
        <p:txBody>
          <a:bodyPr vert="horz" lIns="91440" tIns="45720" rIns="91440" bIns="45720" rtlCol="0" anchor="ctr"/>
          <a:lstStyle>
            <a:lvl1pPr algn="r">
              <a:defRPr sz="1400">
                <a:solidFill>
                  <a:srgbClr val="FFFFFF"/>
                </a:solidFill>
              </a:defRPr>
            </a:lvl1pPr>
          </a:lstStyle>
          <a:p>
            <a:fld id="{4FAB73BC-B049-4115-A692-8D63A059BFB8}" type="slidenum">
              <a:rPr lang="en-US" smtClean="0"/>
              <a:pPr/>
              <a:t>‹#›</a:t>
            </a:fld>
            <a:endParaRPr lang="en-US" dirty="0"/>
          </a:p>
        </p:txBody>
      </p:sp>
      <p:sp>
        <p:nvSpPr>
          <p:cNvPr id="12" name="Rectangle 11"/>
          <p:cNvSpPr/>
          <p:nvPr userDrawn="1"/>
        </p:nvSpPr>
        <p:spPr>
          <a:xfrm>
            <a:off x="11506200" y="321774"/>
            <a:ext cx="685800" cy="368300"/>
          </a:xfrm>
          <a:prstGeom prst="rect">
            <a:avLst/>
          </a:prstGeom>
          <a:solidFill>
            <a:srgbClr val="00ACD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p:cNvPicPr>
            <a:picLocks noChangeAspect="1"/>
          </p:cNvPicPr>
          <p:nvPr userDrawn="1"/>
        </p:nvPicPr>
        <p:blipFill rotWithShape="1">
          <a:blip r:embed="rId16" cstate="email">
            <a:extLst>
              <a:ext uri="{28A0092B-C50C-407E-A947-70E740481C1C}">
                <a14:useLocalDpi xmlns:a14="http://schemas.microsoft.com/office/drawing/2010/main"/>
              </a:ext>
            </a:extLst>
          </a:blip>
          <a:srcRect/>
          <a:stretch/>
        </p:blipFill>
        <p:spPr>
          <a:xfrm>
            <a:off x="11589425" y="380825"/>
            <a:ext cx="259675" cy="251610"/>
          </a:xfrm>
          <a:prstGeom prst="rect">
            <a:avLst/>
          </a:prstGeom>
        </p:spPr>
      </p:pic>
      <p:pic>
        <p:nvPicPr>
          <p:cNvPr id="13" name="Picture 12"/>
          <p:cNvPicPr>
            <a:picLocks/>
          </p:cNvPicPr>
          <p:nvPr userDrawn="1"/>
        </p:nvPicPr>
        <p:blipFill rotWithShape="1">
          <a:blip r:embed="rId17" cstate="email">
            <a:extLst>
              <a:ext uri="{28A0092B-C50C-407E-A947-70E740481C1C}">
                <a14:useLocalDpi xmlns:a14="http://schemas.microsoft.com/office/drawing/2010/main"/>
              </a:ext>
            </a:extLst>
          </a:blip>
          <a:srcRect t="-16865" b="-2"/>
          <a:stretch/>
        </p:blipFill>
        <p:spPr>
          <a:xfrm rot="16200000">
            <a:off x="8725899" y="3391897"/>
            <a:ext cx="6857999" cy="7421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66" r:id="rId2"/>
    <p:sldLayoutId id="2147483664" r:id="rId3"/>
    <p:sldLayoutId id="2147483667" r:id="rId4"/>
    <p:sldLayoutId id="2147483660" r:id="rId5"/>
    <p:sldLayoutId id="2147483654" r:id="rId6"/>
    <p:sldLayoutId id="2147483661" r:id="rId7"/>
    <p:sldLayoutId id="2147483651" r:id="rId8"/>
    <p:sldLayoutId id="2147483668" r:id="rId9"/>
    <p:sldLayoutId id="2147483665" r:id="rId10"/>
    <p:sldLayoutId id="2147483669" r:id="rId11"/>
    <p:sldLayoutId id="2147483655" r:id="rId12"/>
    <p:sldLayoutId id="2147483662" r:id="rId13"/>
    <p:sldLayoutId id="2147483663"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354" rtl="0" eaLnBrk="1" latinLnBrk="0" hangingPunct="1">
        <a:lnSpc>
          <a:spcPct val="85000"/>
        </a:lnSpc>
        <a:spcBef>
          <a:spcPct val="0"/>
        </a:spcBef>
        <a:buNone/>
        <a:defRPr sz="2400" b="0" i="0" kern="1200" spc="100" baseline="0">
          <a:solidFill>
            <a:schemeClr val="bg1"/>
          </a:solidFill>
          <a:latin typeface="Gill Sans MT" charset="0"/>
          <a:ea typeface="Gill Sans MT" charset="0"/>
          <a:cs typeface="Gill Sans MT" charset="0"/>
        </a:defRPr>
      </a:lvl1pPr>
    </p:titleStyle>
    <p:bodyStyle>
      <a:lvl1pPr marL="91436" indent="-91436" algn="l" defTabSz="914354" rtl="0" eaLnBrk="1" latinLnBrk="0" hangingPunct="1">
        <a:lnSpc>
          <a:spcPct val="90000"/>
        </a:lnSpc>
        <a:spcBef>
          <a:spcPts val="1200"/>
        </a:spcBef>
        <a:spcAft>
          <a:spcPts val="200"/>
        </a:spcAft>
        <a:buClr>
          <a:srgbClr val="00B0F0"/>
        </a:buClr>
        <a:buSzPct val="100000"/>
        <a:buFont typeface="Calibri" panose="020F0502020204030204" pitchFamily="34" charset="0"/>
        <a:buChar char=" "/>
        <a:defRPr sz="2000" kern="1200">
          <a:solidFill>
            <a:schemeClr val="bg1"/>
          </a:solidFill>
          <a:latin typeface="Garamond" charset="0"/>
          <a:ea typeface="Garamond" charset="0"/>
          <a:cs typeface="Garamond" charset="0"/>
        </a:defRPr>
      </a:lvl1pPr>
      <a:lvl2pPr marL="384029" indent="-182870" algn="l" defTabSz="914354" rtl="0" eaLnBrk="1" latinLnBrk="0" hangingPunct="1">
        <a:lnSpc>
          <a:spcPct val="90000"/>
        </a:lnSpc>
        <a:spcBef>
          <a:spcPts val="200"/>
        </a:spcBef>
        <a:spcAft>
          <a:spcPts val="400"/>
        </a:spcAft>
        <a:buClr>
          <a:srgbClr val="00B0F0"/>
        </a:buClr>
        <a:buFont typeface="Calibri" pitchFamily="34" charset="0"/>
        <a:buChar char="◦"/>
        <a:defRPr sz="1800" kern="1200">
          <a:solidFill>
            <a:schemeClr val="bg1"/>
          </a:solidFill>
          <a:latin typeface="Garamond" charset="0"/>
          <a:ea typeface="Garamond" charset="0"/>
          <a:cs typeface="Garamond" charset="0"/>
        </a:defRPr>
      </a:lvl2pPr>
      <a:lvl3pPr marL="566900" indent="-182870" algn="l" defTabSz="914354" rtl="0" eaLnBrk="1" latinLnBrk="0" hangingPunct="1">
        <a:lnSpc>
          <a:spcPct val="90000"/>
        </a:lnSpc>
        <a:spcBef>
          <a:spcPts val="200"/>
        </a:spcBef>
        <a:spcAft>
          <a:spcPts val="400"/>
        </a:spcAft>
        <a:buClr>
          <a:srgbClr val="00B0F0"/>
        </a:buClr>
        <a:buFont typeface="Calibri" pitchFamily="34" charset="0"/>
        <a:buChar char="◦"/>
        <a:defRPr sz="1400" kern="1200">
          <a:solidFill>
            <a:schemeClr val="bg1"/>
          </a:solidFill>
          <a:latin typeface="Garamond" charset="0"/>
          <a:ea typeface="Garamond" charset="0"/>
          <a:cs typeface="Garamond" charset="0"/>
        </a:defRPr>
      </a:lvl3pPr>
      <a:lvl4pPr marL="749771" indent="-182870" algn="l" defTabSz="914354" rtl="0" eaLnBrk="1" latinLnBrk="0" hangingPunct="1">
        <a:lnSpc>
          <a:spcPct val="90000"/>
        </a:lnSpc>
        <a:spcBef>
          <a:spcPts val="200"/>
        </a:spcBef>
        <a:spcAft>
          <a:spcPts val="400"/>
        </a:spcAft>
        <a:buClr>
          <a:srgbClr val="00B0F0"/>
        </a:buClr>
        <a:buFont typeface="Calibri" pitchFamily="34" charset="0"/>
        <a:buChar char="◦"/>
        <a:defRPr sz="1400" kern="1200">
          <a:solidFill>
            <a:schemeClr val="bg1"/>
          </a:solidFill>
          <a:latin typeface="Garamond" charset="0"/>
          <a:ea typeface="Garamond" charset="0"/>
          <a:cs typeface="Garamond" charset="0"/>
        </a:defRPr>
      </a:lvl4pPr>
      <a:lvl5pPr marL="932642" indent="-182870" algn="l" defTabSz="914354" rtl="0" eaLnBrk="1" latinLnBrk="0" hangingPunct="1">
        <a:lnSpc>
          <a:spcPct val="90000"/>
        </a:lnSpc>
        <a:spcBef>
          <a:spcPts val="200"/>
        </a:spcBef>
        <a:spcAft>
          <a:spcPts val="400"/>
        </a:spcAft>
        <a:buClr>
          <a:srgbClr val="00B0F0"/>
        </a:buClr>
        <a:buFont typeface="Calibri" pitchFamily="34" charset="0"/>
        <a:buChar char="◦"/>
        <a:defRPr sz="1400" kern="1200">
          <a:solidFill>
            <a:schemeClr val="bg1"/>
          </a:solidFill>
          <a:latin typeface="Garamond" charset="0"/>
          <a:ea typeface="Garamond" charset="0"/>
          <a:cs typeface="Garamond" charset="0"/>
        </a:defRPr>
      </a:lvl5pPr>
      <a:lvl6pPr marL="1099946"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36"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25"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16" indent="-228589" algn="l" defTabSz="914354"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endParaRPr lang="en-US" dirty="0"/>
          </a:p>
        </p:txBody>
      </p:sp>
      <p:sp>
        <p:nvSpPr>
          <p:cNvPr id="5" name="Subtitle 4"/>
          <p:cNvSpPr>
            <a:spLocks noGrp="1"/>
          </p:cNvSpPr>
          <p:nvPr>
            <p:ph type="subTitle" idx="1"/>
          </p:nvPr>
        </p:nvSpPr>
        <p:spPr/>
        <p:txBody>
          <a:bodyPr/>
          <a:lstStyle/>
          <a:p>
            <a:r>
              <a:rPr lang="en-US" dirty="0"/>
              <a:t>Taylor McKenzie</a:t>
            </a:r>
          </a:p>
        </p:txBody>
      </p:sp>
    </p:spTree>
    <p:extLst>
      <p:ext uri="{BB962C8B-B14F-4D97-AF65-F5344CB8AC3E}">
        <p14:creationId xmlns:p14="http://schemas.microsoft.com/office/powerpoint/2010/main" val="962997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10013-9CDC-4E04-9FB2-EAB1D05B39D5}"/>
              </a:ext>
            </a:extLst>
          </p:cNvPr>
          <p:cNvSpPr>
            <a:spLocks noGrp="1"/>
          </p:cNvSpPr>
          <p:nvPr>
            <p:ph type="title"/>
          </p:nvPr>
        </p:nvSpPr>
        <p:spPr/>
        <p:txBody>
          <a:bodyPr/>
          <a:lstStyle/>
          <a:p>
            <a:r>
              <a:rPr lang="en-US" dirty="0"/>
              <a:t>System Information and Weaknesses</a:t>
            </a:r>
          </a:p>
        </p:txBody>
      </p:sp>
      <p:sp>
        <p:nvSpPr>
          <p:cNvPr id="3" name="Slide Number Placeholder 2">
            <a:extLst>
              <a:ext uri="{FF2B5EF4-FFF2-40B4-BE49-F238E27FC236}">
                <a16:creationId xmlns:a16="http://schemas.microsoft.com/office/drawing/2014/main" id="{D6645DC7-8AD6-4241-858B-EAA8912540D1}"/>
              </a:ext>
            </a:extLst>
          </p:cNvPr>
          <p:cNvSpPr>
            <a:spLocks noGrp="1"/>
          </p:cNvSpPr>
          <p:nvPr>
            <p:ph type="sldNum" sz="quarter" idx="4"/>
          </p:nvPr>
        </p:nvSpPr>
        <p:spPr/>
        <p:txBody>
          <a:bodyPr/>
          <a:lstStyle/>
          <a:p>
            <a:fld id="{4FAB73BC-B049-4115-A692-8D63A059BFB8}" type="slidenum">
              <a:rPr lang="en-US" smtClean="0"/>
              <a:pPr/>
              <a:t>10</a:t>
            </a:fld>
            <a:endParaRPr lang="en-US" dirty="0"/>
          </a:p>
        </p:txBody>
      </p:sp>
      <p:sp>
        <p:nvSpPr>
          <p:cNvPr id="4" name="Text Placeholder 3">
            <a:extLst>
              <a:ext uri="{FF2B5EF4-FFF2-40B4-BE49-F238E27FC236}">
                <a16:creationId xmlns:a16="http://schemas.microsoft.com/office/drawing/2014/main" id="{58910670-3FAC-4B79-9294-AAF0E025BA24}"/>
              </a:ext>
            </a:extLst>
          </p:cNvPr>
          <p:cNvSpPr>
            <a:spLocks noGrp="1"/>
          </p:cNvSpPr>
          <p:nvPr>
            <p:ph type="body" sz="quarter" idx="10"/>
          </p:nvPr>
        </p:nvSpPr>
        <p:spPr>
          <a:xfrm>
            <a:off x="720648" y="1441697"/>
            <a:ext cx="10058400" cy="4838643"/>
          </a:xfrm>
        </p:spPr>
        <p:txBody>
          <a:bodyPr/>
          <a:lstStyle/>
          <a:p>
            <a:pPr>
              <a:buFont typeface="Arial" panose="020B0604020202020204" pitchFamily="34" charset="0"/>
              <a:buChar char="•"/>
            </a:pPr>
            <a:r>
              <a:rPr lang="en-US" dirty="0"/>
              <a:t> Key takeaway: There are frequently differences between how people think a system is configured vs. how it is actually configured</a:t>
            </a:r>
          </a:p>
          <a:p>
            <a:pPr lvl="1">
              <a:buFont typeface="Arial" panose="020B0604020202020204" pitchFamily="34" charset="0"/>
              <a:buChar char="•"/>
            </a:pPr>
            <a:r>
              <a:rPr lang="en-US" dirty="0"/>
              <a:t>Misunderstanding of terms</a:t>
            </a:r>
          </a:p>
          <a:p>
            <a:pPr lvl="1">
              <a:buFont typeface="Arial" panose="020B0604020202020204" pitchFamily="34" charset="0"/>
              <a:buChar char="•"/>
            </a:pPr>
            <a:r>
              <a:rPr lang="en-US" dirty="0"/>
              <a:t>Outdated system information</a:t>
            </a:r>
          </a:p>
          <a:p>
            <a:pPr lvl="1">
              <a:buFont typeface="Arial" panose="020B0604020202020204" pitchFamily="34" charset="0"/>
              <a:buChar char="•"/>
            </a:pPr>
            <a:r>
              <a:rPr lang="en-US" dirty="0"/>
              <a:t>Plan vs. implementation</a:t>
            </a:r>
          </a:p>
          <a:p>
            <a:pPr>
              <a:buFont typeface="Arial" panose="020B0604020202020204" pitchFamily="34" charset="0"/>
              <a:buChar char="•"/>
            </a:pPr>
            <a:r>
              <a:rPr lang="en-US" dirty="0"/>
              <a:t> Examples:</a:t>
            </a:r>
          </a:p>
          <a:p>
            <a:pPr lvl="1">
              <a:buFont typeface="Arial" panose="020B0604020202020204" pitchFamily="34" charset="0"/>
              <a:buChar char="•"/>
            </a:pPr>
            <a:r>
              <a:rPr lang="en-US" dirty="0"/>
              <a:t>“Our system is air-gapped”</a:t>
            </a:r>
          </a:p>
          <a:p>
            <a:pPr lvl="2">
              <a:buFont typeface="Arial" panose="020B0604020202020204" pitchFamily="34" charset="0"/>
              <a:buChar char="•"/>
            </a:pPr>
            <a:r>
              <a:rPr lang="en-US" dirty="0"/>
              <a:t>How do you update software on your system?</a:t>
            </a:r>
          </a:p>
          <a:p>
            <a:pPr lvl="2">
              <a:buFont typeface="Arial" panose="020B0604020202020204" pitchFamily="34" charset="0"/>
              <a:buChar char="•"/>
            </a:pPr>
            <a:r>
              <a:rPr lang="en-US" dirty="0"/>
              <a:t>Can employees check their personal email? How do you read the news?</a:t>
            </a:r>
          </a:p>
          <a:p>
            <a:pPr lvl="2">
              <a:buFont typeface="Arial" panose="020B0604020202020204" pitchFamily="34" charset="0"/>
              <a:buChar char="•"/>
            </a:pPr>
            <a:r>
              <a:rPr lang="en-US" dirty="0"/>
              <a:t>Is the same account information used on internal (air-gapped) and external (not air-gapped) networks?</a:t>
            </a:r>
          </a:p>
          <a:p>
            <a:pPr lvl="1">
              <a:buFont typeface="Arial" panose="020B0604020202020204" pitchFamily="34" charset="0"/>
              <a:buChar char="•"/>
            </a:pPr>
            <a:r>
              <a:rPr lang="en-US" dirty="0"/>
              <a:t>Network diagram vs. network map results</a:t>
            </a:r>
          </a:p>
        </p:txBody>
      </p:sp>
    </p:spTree>
    <p:extLst>
      <p:ext uri="{BB962C8B-B14F-4D97-AF65-F5344CB8AC3E}">
        <p14:creationId xmlns:p14="http://schemas.microsoft.com/office/powerpoint/2010/main" val="2791243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5AC0D-BFEA-4821-BBBF-D28D8004BC64}"/>
              </a:ext>
            </a:extLst>
          </p:cNvPr>
          <p:cNvSpPr>
            <a:spLocks noGrp="1"/>
          </p:cNvSpPr>
          <p:nvPr>
            <p:ph type="title"/>
          </p:nvPr>
        </p:nvSpPr>
        <p:spPr/>
        <p:txBody>
          <a:bodyPr/>
          <a:lstStyle/>
          <a:p>
            <a:r>
              <a:rPr lang="en-US" dirty="0"/>
              <a:t>Attack Paths</a:t>
            </a:r>
          </a:p>
        </p:txBody>
      </p:sp>
      <p:sp>
        <p:nvSpPr>
          <p:cNvPr id="3" name="Slide Number Placeholder 2">
            <a:extLst>
              <a:ext uri="{FF2B5EF4-FFF2-40B4-BE49-F238E27FC236}">
                <a16:creationId xmlns:a16="http://schemas.microsoft.com/office/drawing/2014/main" id="{566ABFFA-3DBA-4EBC-AAF5-F3B79D6E9125}"/>
              </a:ext>
            </a:extLst>
          </p:cNvPr>
          <p:cNvSpPr>
            <a:spLocks noGrp="1"/>
          </p:cNvSpPr>
          <p:nvPr>
            <p:ph type="sldNum" sz="quarter" idx="4"/>
          </p:nvPr>
        </p:nvSpPr>
        <p:spPr/>
        <p:txBody>
          <a:bodyPr/>
          <a:lstStyle/>
          <a:p>
            <a:fld id="{4FAB73BC-B049-4115-A692-8D63A059BFB8}" type="slidenum">
              <a:rPr lang="en-US" smtClean="0"/>
              <a:pPr/>
              <a:t>11</a:t>
            </a:fld>
            <a:endParaRPr lang="en-US" dirty="0"/>
          </a:p>
        </p:txBody>
      </p:sp>
      <p:sp>
        <p:nvSpPr>
          <p:cNvPr id="4" name="Text Placeholder 3">
            <a:extLst>
              <a:ext uri="{FF2B5EF4-FFF2-40B4-BE49-F238E27FC236}">
                <a16:creationId xmlns:a16="http://schemas.microsoft.com/office/drawing/2014/main" id="{D157A7B5-F207-4481-96EC-9E34E8969A10}"/>
              </a:ext>
            </a:extLst>
          </p:cNvPr>
          <p:cNvSpPr>
            <a:spLocks noGrp="1"/>
          </p:cNvSpPr>
          <p:nvPr>
            <p:ph type="body" sz="quarter" idx="10"/>
          </p:nvPr>
        </p:nvSpPr>
        <p:spPr/>
        <p:txBody>
          <a:bodyPr/>
          <a:lstStyle/>
          <a:p>
            <a:pPr>
              <a:buFont typeface="Arial" panose="020B0604020202020204" pitchFamily="34" charset="0"/>
              <a:buChar char="•"/>
            </a:pPr>
            <a:r>
              <a:rPr lang="en-US" dirty="0"/>
              <a:t> Key assumption: An adversary will not do something difficult or easily detectable if the same result can be accomplished by doing something easy or less detectable</a:t>
            </a:r>
          </a:p>
        </p:txBody>
      </p:sp>
    </p:spTree>
    <p:extLst>
      <p:ext uri="{BB962C8B-B14F-4D97-AF65-F5344CB8AC3E}">
        <p14:creationId xmlns:p14="http://schemas.microsoft.com/office/powerpoint/2010/main" val="1044371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C423-679C-45FB-A3F4-1AAFA51A33DD}"/>
              </a:ext>
            </a:extLst>
          </p:cNvPr>
          <p:cNvSpPr>
            <a:spLocks noGrp="1"/>
          </p:cNvSpPr>
          <p:nvPr>
            <p:ph type="title"/>
          </p:nvPr>
        </p:nvSpPr>
        <p:spPr/>
        <p:txBody>
          <a:bodyPr/>
          <a:lstStyle/>
          <a:p>
            <a:r>
              <a:rPr lang="en-US" dirty="0"/>
              <a:t>Assessing Risk as a Whole</a:t>
            </a:r>
          </a:p>
        </p:txBody>
      </p:sp>
      <p:sp>
        <p:nvSpPr>
          <p:cNvPr id="3" name="Slide Number Placeholder 2">
            <a:extLst>
              <a:ext uri="{FF2B5EF4-FFF2-40B4-BE49-F238E27FC236}">
                <a16:creationId xmlns:a16="http://schemas.microsoft.com/office/drawing/2014/main" id="{07AB5E06-5042-4A8B-A8A4-FB865310EF73}"/>
              </a:ext>
            </a:extLst>
          </p:cNvPr>
          <p:cNvSpPr>
            <a:spLocks noGrp="1"/>
          </p:cNvSpPr>
          <p:nvPr>
            <p:ph type="sldNum" sz="quarter" idx="4"/>
          </p:nvPr>
        </p:nvSpPr>
        <p:spPr/>
        <p:txBody>
          <a:bodyPr/>
          <a:lstStyle/>
          <a:p>
            <a:fld id="{4FAB73BC-B049-4115-A692-8D63A059BFB8}" type="slidenum">
              <a:rPr lang="en-US" smtClean="0"/>
              <a:pPr/>
              <a:t>12</a:t>
            </a:fld>
            <a:endParaRPr lang="en-US" dirty="0"/>
          </a:p>
        </p:txBody>
      </p:sp>
      <p:sp>
        <p:nvSpPr>
          <p:cNvPr id="4" name="Text Placeholder 3">
            <a:extLst>
              <a:ext uri="{FF2B5EF4-FFF2-40B4-BE49-F238E27FC236}">
                <a16:creationId xmlns:a16="http://schemas.microsoft.com/office/drawing/2014/main" id="{ACAA6824-FF82-42D8-870E-BD74CE5BC831}"/>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2532667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Background</a:t>
            </a:r>
          </a:p>
        </p:txBody>
      </p:sp>
      <p:sp>
        <p:nvSpPr>
          <p:cNvPr id="2" name="Slide Number Placeholder 1"/>
          <p:cNvSpPr>
            <a:spLocks noGrp="1"/>
          </p:cNvSpPr>
          <p:nvPr>
            <p:ph type="sldNum" sz="quarter" idx="4"/>
          </p:nvPr>
        </p:nvSpPr>
        <p:spPr/>
        <p:txBody>
          <a:bodyPr/>
          <a:lstStyle/>
          <a:p>
            <a:fld id="{4FAB73BC-B049-4115-A692-8D63A059BFB8}" type="slidenum">
              <a:rPr lang="en-US" smtClean="0"/>
              <a:pPr/>
              <a:t>2</a:t>
            </a:fld>
            <a:endParaRPr lang="en-US" dirty="0"/>
          </a:p>
        </p:txBody>
      </p:sp>
      <p:sp>
        <p:nvSpPr>
          <p:cNvPr id="5" name="Text Placeholder 4"/>
          <p:cNvSpPr>
            <a:spLocks noGrp="1"/>
          </p:cNvSpPr>
          <p:nvPr>
            <p:ph type="body" sz="quarter" idx="10"/>
          </p:nvPr>
        </p:nvSpPr>
        <p:spPr>
          <a:xfrm>
            <a:off x="720648" y="1441697"/>
            <a:ext cx="10058400" cy="5416303"/>
          </a:xfrm>
        </p:spPr>
        <p:txBody>
          <a:bodyPr>
            <a:normAutofit/>
          </a:bodyPr>
          <a:lstStyle/>
          <a:p>
            <a:pPr>
              <a:buFont typeface="Arial" panose="020B0604020202020204" pitchFamily="34" charset="0"/>
              <a:buChar char="•"/>
            </a:pPr>
            <a:r>
              <a:rPr lang="en-US" dirty="0"/>
              <a:t> Received Ph.D. in Economics from the University of Oregon in 2017</a:t>
            </a:r>
          </a:p>
          <a:p>
            <a:pPr lvl="1">
              <a:buFont typeface="Arial" panose="020B0604020202020204" pitchFamily="34" charset="0"/>
              <a:buChar char="•"/>
            </a:pPr>
            <a:r>
              <a:rPr lang="en-US" dirty="0"/>
              <a:t>Focus in industrial organization and econometrics</a:t>
            </a:r>
          </a:p>
          <a:p>
            <a:pPr lvl="1">
              <a:buFont typeface="Arial" panose="020B0604020202020204" pitchFamily="34" charset="0"/>
              <a:buChar char="•"/>
            </a:pPr>
            <a:r>
              <a:rPr lang="en-US" dirty="0"/>
              <a:t>Efficiency analyses (technical and allocative)</a:t>
            </a:r>
          </a:p>
          <a:p>
            <a:pPr lvl="1">
              <a:buFont typeface="Arial" panose="020B0604020202020204" pitchFamily="34" charset="0"/>
              <a:buChar char="•"/>
            </a:pPr>
            <a:r>
              <a:rPr lang="en-US" dirty="0"/>
              <a:t>Structural modeling of pricing and economies of scale</a:t>
            </a:r>
          </a:p>
          <a:p>
            <a:pPr>
              <a:buFont typeface="Arial" panose="020B0604020202020204" pitchFamily="34" charset="0"/>
              <a:buChar char="•"/>
            </a:pPr>
            <a:r>
              <a:rPr lang="en-US" dirty="0"/>
              <a:t> Experience interning at Pacific Northwest National Laboratory</a:t>
            </a:r>
          </a:p>
          <a:p>
            <a:pPr lvl="1">
              <a:buFont typeface="Arial" panose="020B0604020202020204" pitchFamily="34" charset="0"/>
              <a:buChar char="•"/>
            </a:pPr>
            <a:r>
              <a:rPr lang="en-US" dirty="0"/>
              <a:t>Disease modeling</a:t>
            </a:r>
          </a:p>
          <a:p>
            <a:pPr lvl="1">
              <a:buFont typeface="Arial" panose="020B0604020202020204" pitchFamily="34" charset="0"/>
              <a:buChar char="•"/>
            </a:pPr>
            <a:r>
              <a:rPr lang="en-US" dirty="0"/>
              <a:t>Nuclear proliferation pathway analysis</a:t>
            </a:r>
          </a:p>
          <a:p>
            <a:pPr lvl="1">
              <a:buFont typeface="Arial" panose="020B0604020202020204" pitchFamily="34" charset="0"/>
              <a:buChar char="•"/>
            </a:pPr>
            <a:r>
              <a:rPr lang="en-US" dirty="0"/>
              <a:t>Social media analytics</a:t>
            </a:r>
          </a:p>
          <a:p>
            <a:pPr lvl="1">
              <a:buFont typeface="Arial" panose="020B0604020202020204" pitchFamily="34" charset="0"/>
              <a:buChar char="•"/>
            </a:pPr>
            <a:r>
              <a:rPr lang="en-US" dirty="0"/>
              <a:t>Social network analysis for cyber vulnerabilities</a:t>
            </a:r>
          </a:p>
          <a:p>
            <a:pPr>
              <a:buFont typeface="Arial" panose="020B0604020202020204" pitchFamily="34" charset="0"/>
              <a:buChar char="•"/>
            </a:pPr>
            <a:r>
              <a:rPr lang="en-US" dirty="0"/>
              <a:t> Currently a Senior Cybersecurity Researcher at Sandia </a:t>
            </a:r>
            <a:r>
              <a:rPr lang="en-US"/>
              <a:t>National Laboratories</a:t>
            </a:r>
          </a:p>
          <a:p>
            <a:pPr lvl="1">
              <a:buFont typeface="Arial" panose="020B0604020202020204" pitchFamily="34" charset="0"/>
              <a:buChar char="•"/>
            </a:pPr>
            <a:endParaRPr lang="en-US" dirty="0"/>
          </a:p>
        </p:txBody>
      </p:sp>
    </p:spTree>
    <p:extLst>
      <p:ext uri="{BB962C8B-B14F-4D97-AF65-F5344CB8AC3E}">
        <p14:creationId xmlns:p14="http://schemas.microsoft.com/office/powerpoint/2010/main" val="2065010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D6AE5-07DF-4A46-BFF7-F608E84D7973}"/>
              </a:ext>
            </a:extLst>
          </p:cNvPr>
          <p:cNvSpPr>
            <a:spLocks noGrp="1"/>
          </p:cNvSpPr>
          <p:nvPr>
            <p:ph type="title"/>
          </p:nvPr>
        </p:nvSpPr>
        <p:spPr/>
        <p:txBody>
          <a:bodyPr/>
          <a:lstStyle/>
          <a:p>
            <a:r>
              <a:rPr lang="en-US" dirty="0"/>
              <a:t>Risk, Resilience, and Vulnerability Analysis</a:t>
            </a:r>
          </a:p>
        </p:txBody>
      </p:sp>
      <p:sp>
        <p:nvSpPr>
          <p:cNvPr id="3" name="Slide Number Placeholder 2">
            <a:extLst>
              <a:ext uri="{FF2B5EF4-FFF2-40B4-BE49-F238E27FC236}">
                <a16:creationId xmlns:a16="http://schemas.microsoft.com/office/drawing/2014/main" id="{27A322F8-9124-4CEE-9C6E-6AC07E7CCE0F}"/>
              </a:ext>
            </a:extLst>
          </p:cNvPr>
          <p:cNvSpPr>
            <a:spLocks noGrp="1"/>
          </p:cNvSpPr>
          <p:nvPr>
            <p:ph type="sldNum" sz="quarter" idx="4"/>
          </p:nvPr>
        </p:nvSpPr>
        <p:spPr/>
        <p:txBody>
          <a:bodyPr/>
          <a:lstStyle/>
          <a:p>
            <a:fld id="{4FAB73BC-B049-4115-A692-8D63A059BFB8}" type="slidenum">
              <a:rPr lang="en-US" smtClean="0"/>
              <a:pPr/>
              <a:t>3</a:t>
            </a:fld>
            <a:endParaRPr lang="en-US" dirty="0"/>
          </a:p>
        </p:txBody>
      </p:sp>
      <p:sp>
        <p:nvSpPr>
          <p:cNvPr id="4" name="Text Placeholder 3">
            <a:extLst>
              <a:ext uri="{FF2B5EF4-FFF2-40B4-BE49-F238E27FC236}">
                <a16:creationId xmlns:a16="http://schemas.microsoft.com/office/drawing/2014/main" id="{B2B5A881-BADE-4E90-B167-888AF25E2656}"/>
              </a:ext>
            </a:extLst>
          </p:cNvPr>
          <p:cNvSpPr>
            <a:spLocks noGrp="1"/>
          </p:cNvSpPr>
          <p:nvPr>
            <p:ph type="body" sz="quarter" idx="10"/>
          </p:nvPr>
        </p:nvSpPr>
        <p:spPr/>
        <p:txBody>
          <a:bodyPr/>
          <a:lstStyle/>
          <a:p>
            <a:pPr>
              <a:buFont typeface="Arial" panose="020B0604020202020204" pitchFamily="34" charset="0"/>
              <a:buChar char="•"/>
            </a:pPr>
            <a:r>
              <a:rPr lang="en-US" dirty="0"/>
              <a:t> Motivating question: How can weaknesses in a system affect its mission?</a:t>
            </a:r>
          </a:p>
          <a:p>
            <a:pPr>
              <a:buFont typeface="Arial" panose="020B0604020202020204" pitchFamily="34" charset="0"/>
              <a:buChar char="•"/>
            </a:pPr>
            <a:r>
              <a:rPr lang="en-US" dirty="0"/>
              <a:t> Risk analysis: Threats (from any source), vulnerability to those threats, and consequence</a:t>
            </a:r>
          </a:p>
          <a:p>
            <a:pPr>
              <a:buFont typeface="Arial" panose="020B0604020202020204" pitchFamily="34" charset="0"/>
              <a:buChar char="•"/>
            </a:pPr>
            <a:r>
              <a:rPr lang="en-US" dirty="0"/>
              <a:t> Resilience analysis: Vulnerability to a specific threat, consequence; focus on system’s ability to withstand and quickly recover from disruption</a:t>
            </a:r>
          </a:p>
          <a:p>
            <a:pPr>
              <a:buFont typeface="Arial" panose="020B0604020202020204" pitchFamily="34" charset="0"/>
              <a:buChar char="•"/>
            </a:pPr>
            <a:r>
              <a:rPr lang="en-US" dirty="0"/>
              <a:t> Vulnerability analysis: Specific consequence of concern and vulnerabilities that can lead to that consequence</a:t>
            </a:r>
          </a:p>
          <a:p>
            <a:pPr lvl="1">
              <a:buFont typeface="Arial" panose="020B0604020202020204" pitchFamily="34" charset="0"/>
              <a:buChar char="•"/>
            </a:pPr>
            <a:endParaRPr lang="en-US" dirty="0"/>
          </a:p>
        </p:txBody>
      </p:sp>
    </p:spTree>
    <p:extLst>
      <p:ext uri="{BB962C8B-B14F-4D97-AF65-F5344CB8AC3E}">
        <p14:creationId xmlns:p14="http://schemas.microsoft.com/office/powerpoint/2010/main" val="97937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F0251-BDDB-445F-A6BF-928B7E1CD3CD}"/>
              </a:ext>
            </a:extLst>
          </p:cNvPr>
          <p:cNvSpPr>
            <a:spLocks noGrp="1"/>
          </p:cNvSpPr>
          <p:nvPr>
            <p:ph type="title"/>
          </p:nvPr>
        </p:nvSpPr>
        <p:spPr/>
        <p:txBody>
          <a:bodyPr/>
          <a:lstStyle/>
          <a:p>
            <a:r>
              <a:rPr lang="en-US" dirty="0"/>
              <a:t>Red Teaming</a:t>
            </a:r>
          </a:p>
        </p:txBody>
      </p:sp>
      <p:sp>
        <p:nvSpPr>
          <p:cNvPr id="3" name="Slide Number Placeholder 2">
            <a:extLst>
              <a:ext uri="{FF2B5EF4-FFF2-40B4-BE49-F238E27FC236}">
                <a16:creationId xmlns:a16="http://schemas.microsoft.com/office/drawing/2014/main" id="{14BE8A09-1772-46AF-8449-BAD3A32858AE}"/>
              </a:ext>
            </a:extLst>
          </p:cNvPr>
          <p:cNvSpPr>
            <a:spLocks noGrp="1"/>
          </p:cNvSpPr>
          <p:nvPr>
            <p:ph type="sldNum" sz="quarter" idx="4"/>
          </p:nvPr>
        </p:nvSpPr>
        <p:spPr/>
        <p:txBody>
          <a:bodyPr/>
          <a:lstStyle/>
          <a:p>
            <a:fld id="{4FAB73BC-B049-4115-A692-8D63A059BFB8}" type="slidenum">
              <a:rPr lang="en-US" smtClean="0"/>
              <a:pPr/>
              <a:t>4</a:t>
            </a:fld>
            <a:endParaRPr lang="en-US" dirty="0"/>
          </a:p>
        </p:txBody>
      </p:sp>
      <p:sp>
        <p:nvSpPr>
          <p:cNvPr id="4" name="Text Placeholder 3">
            <a:extLst>
              <a:ext uri="{FF2B5EF4-FFF2-40B4-BE49-F238E27FC236}">
                <a16:creationId xmlns:a16="http://schemas.microsoft.com/office/drawing/2014/main" id="{87C67238-2D06-43B5-9D0D-CB1A88CB63D1}"/>
              </a:ext>
            </a:extLst>
          </p:cNvPr>
          <p:cNvSpPr>
            <a:spLocks noGrp="1"/>
          </p:cNvSpPr>
          <p:nvPr>
            <p:ph type="body" sz="quarter" idx="10"/>
          </p:nvPr>
        </p:nvSpPr>
        <p:spPr>
          <a:xfrm>
            <a:off x="720648" y="1441697"/>
            <a:ext cx="10058400" cy="4959103"/>
          </a:xfrm>
        </p:spPr>
        <p:txBody>
          <a:bodyPr/>
          <a:lstStyle/>
          <a:p>
            <a:pPr>
              <a:buFont typeface="Arial" panose="020B0604020202020204" pitchFamily="34" charset="0"/>
              <a:buChar char="•"/>
            </a:pPr>
            <a:r>
              <a:rPr lang="en-US" dirty="0"/>
              <a:t> Vulnerability analysis often takes the form of red teaming</a:t>
            </a:r>
          </a:p>
          <a:p>
            <a:pPr lvl="1">
              <a:buFont typeface="Arial" panose="020B0604020202020204" pitchFamily="34" charset="0"/>
              <a:buChar char="•"/>
            </a:pPr>
            <a:r>
              <a:rPr lang="en-US" dirty="0"/>
              <a:t>Red teaming: Assuming the role of an adversary to identify vulnerabilities and their consequence</a:t>
            </a:r>
          </a:p>
          <a:p>
            <a:pPr>
              <a:buFont typeface="Arial" panose="020B0604020202020204" pitchFamily="34" charset="0"/>
              <a:buChar char="•"/>
            </a:pPr>
            <a:r>
              <a:rPr lang="en-US" dirty="0"/>
              <a:t> There are many flavors of red teaming</a:t>
            </a:r>
          </a:p>
          <a:p>
            <a:pPr>
              <a:buFont typeface="Arial" panose="020B0604020202020204" pitchFamily="34" charset="0"/>
              <a:buChar char="•"/>
            </a:pPr>
            <a:r>
              <a:rPr lang="en-US" dirty="0"/>
              <a:t> Sandia’s main red teaming effort is unique in a few ways</a:t>
            </a:r>
          </a:p>
          <a:p>
            <a:pPr lvl="1">
              <a:buFont typeface="Arial" panose="020B0604020202020204" pitchFamily="34" charset="0"/>
              <a:buChar char="•"/>
            </a:pPr>
            <a:r>
              <a:rPr lang="en-US" dirty="0"/>
              <a:t>Information Design Assurance Red Team (IDART)</a:t>
            </a:r>
          </a:p>
          <a:p>
            <a:pPr lvl="1">
              <a:buFont typeface="Arial" panose="020B0604020202020204" pitchFamily="34" charset="0"/>
              <a:buChar char="•"/>
            </a:pPr>
            <a:r>
              <a:rPr lang="en-US" dirty="0"/>
              <a:t>Considers a realistic adversary</a:t>
            </a:r>
          </a:p>
          <a:p>
            <a:pPr lvl="2">
              <a:buFont typeface="Arial" panose="020B0604020202020204" pitchFamily="34" charset="0"/>
              <a:buChar char="•"/>
            </a:pPr>
            <a:r>
              <a:rPr lang="en-US" dirty="0"/>
              <a:t>An adversary would not launch a sophisticated attack to break into your home wireless network</a:t>
            </a:r>
          </a:p>
          <a:p>
            <a:pPr lvl="1">
              <a:buFont typeface="Arial" panose="020B0604020202020204" pitchFamily="34" charset="0"/>
              <a:buChar char="•"/>
            </a:pPr>
            <a:r>
              <a:rPr lang="en-US" dirty="0"/>
              <a:t>Considers a realistic attack path, including a combination of cyber and physical actions</a:t>
            </a:r>
          </a:p>
          <a:p>
            <a:pPr lvl="2">
              <a:buFont typeface="Arial" panose="020B0604020202020204" pitchFamily="34" charset="0"/>
              <a:buChar char="•"/>
            </a:pPr>
            <a:r>
              <a:rPr lang="en-US" dirty="0"/>
              <a:t>Why do something the hard way?</a:t>
            </a:r>
          </a:p>
          <a:p>
            <a:pPr lvl="1">
              <a:buFont typeface="Arial" panose="020B0604020202020204" pitchFamily="34" charset="0"/>
              <a:buChar char="•"/>
            </a:pPr>
            <a:r>
              <a:rPr lang="en-US" dirty="0"/>
              <a:t>Documents the process and areas of improvement</a:t>
            </a:r>
          </a:p>
        </p:txBody>
      </p:sp>
    </p:spTree>
    <p:extLst>
      <p:ext uri="{BB962C8B-B14F-4D97-AF65-F5344CB8AC3E}">
        <p14:creationId xmlns:p14="http://schemas.microsoft.com/office/powerpoint/2010/main" val="631436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A1116-7591-4C89-A195-0BD63AAAA109}"/>
              </a:ext>
            </a:extLst>
          </p:cNvPr>
          <p:cNvSpPr>
            <a:spLocks noGrp="1"/>
          </p:cNvSpPr>
          <p:nvPr>
            <p:ph type="title"/>
          </p:nvPr>
        </p:nvSpPr>
        <p:spPr/>
        <p:txBody>
          <a:bodyPr/>
          <a:lstStyle/>
          <a:p>
            <a:r>
              <a:rPr lang="en-US" dirty="0"/>
              <a:t>IDART Process</a:t>
            </a:r>
          </a:p>
        </p:txBody>
      </p:sp>
      <p:sp>
        <p:nvSpPr>
          <p:cNvPr id="3" name="Slide Number Placeholder 2">
            <a:extLst>
              <a:ext uri="{FF2B5EF4-FFF2-40B4-BE49-F238E27FC236}">
                <a16:creationId xmlns:a16="http://schemas.microsoft.com/office/drawing/2014/main" id="{0A8338EB-AAB3-4E18-B98B-2FDAC5829B01}"/>
              </a:ext>
            </a:extLst>
          </p:cNvPr>
          <p:cNvSpPr>
            <a:spLocks noGrp="1"/>
          </p:cNvSpPr>
          <p:nvPr>
            <p:ph type="sldNum" sz="quarter" idx="4"/>
          </p:nvPr>
        </p:nvSpPr>
        <p:spPr/>
        <p:txBody>
          <a:bodyPr/>
          <a:lstStyle/>
          <a:p>
            <a:fld id="{4FAB73BC-B049-4115-A692-8D63A059BFB8}" type="slidenum">
              <a:rPr lang="en-US" smtClean="0"/>
              <a:pPr/>
              <a:t>5</a:t>
            </a:fld>
            <a:endParaRPr lang="en-US" dirty="0"/>
          </a:p>
        </p:txBody>
      </p:sp>
      <p:sp>
        <p:nvSpPr>
          <p:cNvPr id="4" name="Text Placeholder 3">
            <a:extLst>
              <a:ext uri="{FF2B5EF4-FFF2-40B4-BE49-F238E27FC236}">
                <a16:creationId xmlns:a16="http://schemas.microsoft.com/office/drawing/2014/main" id="{DA1CDEFD-66FA-41B6-8DF9-54FA13810803}"/>
              </a:ext>
            </a:extLst>
          </p:cNvPr>
          <p:cNvSpPr>
            <a:spLocks noGrp="1"/>
          </p:cNvSpPr>
          <p:nvPr>
            <p:ph type="body" sz="quarter" idx="10"/>
          </p:nvPr>
        </p:nvSpPr>
        <p:spPr/>
        <p:txBody>
          <a:bodyPr/>
          <a:lstStyle/>
          <a:p>
            <a:pPr marL="457200" indent="-457200">
              <a:buFont typeface="+mj-lt"/>
              <a:buAutoNum type="arabicPeriod"/>
            </a:pPr>
            <a:r>
              <a:rPr lang="en-US" dirty="0"/>
              <a:t>Identify consequences of concern (nightmare scenarios)</a:t>
            </a:r>
          </a:p>
          <a:p>
            <a:pPr marL="457200" indent="-457200">
              <a:buFont typeface="+mj-lt"/>
              <a:buAutoNum type="arabicPeriod"/>
            </a:pPr>
            <a:r>
              <a:rPr lang="en-US" dirty="0"/>
              <a:t>Select a model of a realistic adversary, including skills and tolerance for risk</a:t>
            </a:r>
          </a:p>
          <a:p>
            <a:pPr marL="457200" indent="-457200">
              <a:buFont typeface="+mj-lt"/>
              <a:buAutoNum type="arabicPeriod"/>
            </a:pPr>
            <a:r>
              <a:rPr lang="en-US" dirty="0"/>
              <a:t>Collect information about the system, including potential weaknesses and attack vectors</a:t>
            </a:r>
          </a:p>
          <a:p>
            <a:pPr marL="457200" indent="-457200">
              <a:buFont typeface="+mj-lt"/>
              <a:buAutoNum type="arabicPeriod"/>
            </a:pPr>
            <a:r>
              <a:rPr lang="en-US" dirty="0"/>
              <a:t>Document easiest (low effort, low likelihood of detection) attack paths that result in consequences of concern</a:t>
            </a:r>
          </a:p>
          <a:p>
            <a:pPr marL="457200" indent="-457200">
              <a:buFont typeface="+mj-lt"/>
              <a:buAutoNum type="arabicPeriod"/>
            </a:pPr>
            <a:r>
              <a:rPr lang="en-US" dirty="0"/>
              <a:t>(Optional) Demonstrate attack paths to show feasibility</a:t>
            </a:r>
          </a:p>
        </p:txBody>
      </p:sp>
    </p:spTree>
    <p:extLst>
      <p:ext uri="{BB962C8B-B14F-4D97-AF65-F5344CB8AC3E}">
        <p14:creationId xmlns:p14="http://schemas.microsoft.com/office/powerpoint/2010/main" val="932734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37AD2-A7F2-4DB4-8A76-C9ABBC530EE4}"/>
              </a:ext>
            </a:extLst>
          </p:cNvPr>
          <p:cNvSpPr>
            <a:spLocks noGrp="1"/>
          </p:cNvSpPr>
          <p:nvPr>
            <p:ph type="title"/>
          </p:nvPr>
        </p:nvSpPr>
        <p:spPr/>
        <p:txBody>
          <a:bodyPr/>
          <a:lstStyle/>
          <a:p>
            <a:r>
              <a:rPr lang="en-US" dirty="0"/>
              <a:t>Nightmare Consequences</a:t>
            </a:r>
          </a:p>
        </p:txBody>
      </p:sp>
      <p:sp>
        <p:nvSpPr>
          <p:cNvPr id="3" name="Slide Number Placeholder 2">
            <a:extLst>
              <a:ext uri="{FF2B5EF4-FFF2-40B4-BE49-F238E27FC236}">
                <a16:creationId xmlns:a16="http://schemas.microsoft.com/office/drawing/2014/main" id="{8D16F7C6-DB77-45E7-95EF-5175B77B9185}"/>
              </a:ext>
            </a:extLst>
          </p:cNvPr>
          <p:cNvSpPr>
            <a:spLocks noGrp="1"/>
          </p:cNvSpPr>
          <p:nvPr>
            <p:ph type="sldNum" sz="quarter" idx="4"/>
          </p:nvPr>
        </p:nvSpPr>
        <p:spPr/>
        <p:txBody>
          <a:bodyPr/>
          <a:lstStyle/>
          <a:p>
            <a:fld id="{4FAB73BC-B049-4115-A692-8D63A059BFB8}" type="slidenum">
              <a:rPr lang="en-US" smtClean="0"/>
              <a:pPr/>
              <a:t>6</a:t>
            </a:fld>
            <a:endParaRPr lang="en-US" dirty="0"/>
          </a:p>
        </p:txBody>
      </p:sp>
      <p:sp>
        <p:nvSpPr>
          <p:cNvPr id="4" name="Text Placeholder 3">
            <a:extLst>
              <a:ext uri="{FF2B5EF4-FFF2-40B4-BE49-F238E27FC236}">
                <a16:creationId xmlns:a16="http://schemas.microsoft.com/office/drawing/2014/main" id="{2B7A3204-7F32-4E42-AFF7-B41364502FE8}"/>
              </a:ext>
            </a:extLst>
          </p:cNvPr>
          <p:cNvSpPr>
            <a:spLocks noGrp="1"/>
          </p:cNvSpPr>
          <p:nvPr>
            <p:ph type="body" sz="quarter" idx="10"/>
          </p:nvPr>
        </p:nvSpPr>
        <p:spPr>
          <a:xfrm>
            <a:off x="720648" y="1441697"/>
            <a:ext cx="10058400" cy="4471788"/>
          </a:xfrm>
        </p:spPr>
        <p:txBody>
          <a:bodyPr/>
          <a:lstStyle/>
          <a:p>
            <a:pPr>
              <a:buFont typeface="Arial" panose="020B0604020202020204" pitchFamily="34" charset="0"/>
              <a:buChar char="•"/>
            </a:pPr>
            <a:r>
              <a:rPr lang="en-US" dirty="0"/>
              <a:t> For information systems, consequences/capabilities measured in terms of</a:t>
            </a:r>
            <a:r>
              <a:rPr lang="en-US" baseline="30000" dirty="0"/>
              <a:t>1</a:t>
            </a:r>
            <a:endParaRPr lang="en-US" dirty="0"/>
          </a:p>
          <a:p>
            <a:pPr lvl="1">
              <a:buFont typeface="Arial" panose="020B0604020202020204" pitchFamily="34" charset="0"/>
              <a:buChar char="•"/>
            </a:pPr>
            <a:r>
              <a:rPr lang="en-US" dirty="0"/>
              <a:t>Confidentiality: Ability to protect information from unauthorized access</a:t>
            </a:r>
          </a:p>
          <a:p>
            <a:pPr lvl="1">
              <a:buFont typeface="Arial" panose="020B0604020202020204" pitchFamily="34" charset="0"/>
              <a:buChar char="•"/>
            </a:pPr>
            <a:r>
              <a:rPr lang="en-US" dirty="0"/>
              <a:t>Integrity: Ability to protect information from unauthorized changes</a:t>
            </a:r>
          </a:p>
          <a:p>
            <a:pPr lvl="1">
              <a:buFont typeface="Arial" panose="020B0604020202020204" pitchFamily="34" charset="0"/>
              <a:buChar char="•"/>
            </a:pPr>
            <a:r>
              <a:rPr lang="en-US" dirty="0"/>
              <a:t>Availability: Ability to provide access to system or services when requested</a:t>
            </a:r>
          </a:p>
          <a:p>
            <a:pPr lvl="1">
              <a:buFont typeface="Arial" panose="020B0604020202020204" pitchFamily="34" charset="0"/>
              <a:buChar char="•"/>
            </a:pPr>
            <a:r>
              <a:rPr lang="en-US" dirty="0"/>
              <a:t>(Less frequently) Accountability: Ability to track actions on a system and assign them to specific actors</a:t>
            </a:r>
            <a:r>
              <a:rPr lang="en-US" baseline="30000" dirty="0"/>
              <a:t>2</a:t>
            </a:r>
          </a:p>
          <a:p>
            <a:pPr lvl="1">
              <a:buFont typeface="Arial" panose="020B0604020202020204" pitchFamily="34" charset="0"/>
              <a:buChar char="•"/>
            </a:pPr>
            <a:r>
              <a:rPr lang="en-US" dirty="0"/>
              <a:t>(Less frequently) Assurance: </a:t>
            </a:r>
          </a:p>
          <a:p>
            <a:pPr>
              <a:buFont typeface="Arial" panose="020B0604020202020204" pitchFamily="34" charset="0"/>
              <a:buChar char="•"/>
            </a:pPr>
            <a:r>
              <a:rPr lang="en-US" dirty="0"/>
              <a:t> Nightmare consequence examples</a:t>
            </a:r>
          </a:p>
          <a:p>
            <a:pPr lvl="1">
              <a:buFont typeface="Arial" panose="020B0604020202020204" pitchFamily="34" charset="0"/>
              <a:buChar char="•"/>
            </a:pPr>
            <a:r>
              <a:rPr lang="en-US" dirty="0"/>
              <a:t>Systems that store personal information: Confidentiality</a:t>
            </a:r>
          </a:p>
          <a:p>
            <a:pPr lvl="1">
              <a:buFont typeface="Arial" panose="020B0604020202020204" pitchFamily="34" charset="0"/>
              <a:buChar char="•"/>
            </a:pPr>
            <a:r>
              <a:rPr lang="en-US" dirty="0"/>
              <a:t>Power system information/control infrastructure: Integrity</a:t>
            </a:r>
          </a:p>
          <a:p>
            <a:pPr lvl="1">
              <a:buFont typeface="Arial" panose="020B0604020202020204" pitchFamily="34" charset="0"/>
              <a:buChar char="•"/>
            </a:pPr>
            <a:r>
              <a:rPr lang="en-US" dirty="0"/>
              <a:t>Web server: Availability</a:t>
            </a:r>
          </a:p>
        </p:txBody>
      </p:sp>
      <p:sp>
        <p:nvSpPr>
          <p:cNvPr id="6" name="TextBox 5">
            <a:extLst>
              <a:ext uri="{FF2B5EF4-FFF2-40B4-BE49-F238E27FC236}">
                <a16:creationId xmlns:a16="http://schemas.microsoft.com/office/drawing/2014/main" id="{248CE152-4E24-424A-88DB-5A902EF3A202}"/>
              </a:ext>
            </a:extLst>
          </p:cNvPr>
          <p:cNvSpPr txBox="1"/>
          <p:nvPr/>
        </p:nvSpPr>
        <p:spPr>
          <a:xfrm>
            <a:off x="720648" y="6291681"/>
            <a:ext cx="7939401" cy="461665"/>
          </a:xfrm>
          <a:prstGeom prst="rect">
            <a:avLst/>
          </a:prstGeom>
          <a:noFill/>
        </p:spPr>
        <p:txBody>
          <a:bodyPr wrap="square" rtlCol="0">
            <a:spAutoFit/>
          </a:bodyPr>
          <a:lstStyle/>
          <a:p>
            <a:r>
              <a:rPr lang="en-US" sz="1200" dirty="0">
                <a:latin typeface="+mj-lt"/>
              </a:rPr>
              <a:t>1. See </a:t>
            </a:r>
            <a:r>
              <a:rPr lang="en-US" sz="1200" dirty="0" err="1">
                <a:latin typeface="+mj-lt"/>
              </a:rPr>
              <a:t>Stoneburner</a:t>
            </a:r>
            <a:r>
              <a:rPr lang="en-US" sz="1200" dirty="0">
                <a:latin typeface="+mj-lt"/>
              </a:rPr>
              <a:t> (2001) for more details.</a:t>
            </a:r>
          </a:p>
          <a:p>
            <a:r>
              <a:rPr lang="en-US" sz="1200" dirty="0">
                <a:latin typeface="+mj-lt"/>
              </a:rPr>
              <a:t>2. For example, see RAND Report 2395: Olympic-Caliber Cybersecurity</a:t>
            </a:r>
          </a:p>
        </p:txBody>
      </p:sp>
    </p:spTree>
    <p:extLst>
      <p:ext uri="{BB962C8B-B14F-4D97-AF65-F5344CB8AC3E}">
        <p14:creationId xmlns:p14="http://schemas.microsoft.com/office/powerpoint/2010/main" val="615698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5A626-19AC-41F8-81DA-D46E5403B652}"/>
              </a:ext>
            </a:extLst>
          </p:cNvPr>
          <p:cNvSpPr>
            <a:spLocks noGrp="1"/>
          </p:cNvSpPr>
          <p:nvPr>
            <p:ph type="title"/>
          </p:nvPr>
        </p:nvSpPr>
        <p:spPr/>
        <p:txBody>
          <a:bodyPr/>
          <a:lstStyle/>
          <a:p>
            <a:r>
              <a:rPr lang="en-US" dirty="0"/>
              <a:t>Consequences More Generally</a:t>
            </a:r>
          </a:p>
        </p:txBody>
      </p:sp>
      <p:sp>
        <p:nvSpPr>
          <p:cNvPr id="3" name="Slide Number Placeholder 2">
            <a:extLst>
              <a:ext uri="{FF2B5EF4-FFF2-40B4-BE49-F238E27FC236}">
                <a16:creationId xmlns:a16="http://schemas.microsoft.com/office/drawing/2014/main" id="{842B0383-8140-4767-B31A-F6A5478863F5}"/>
              </a:ext>
            </a:extLst>
          </p:cNvPr>
          <p:cNvSpPr>
            <a:spLocks noGrp="1"/>
          </p:cNvSpPr>
          <p:nvPr>
            <p:ph type="sldNum" sz="quarter" idx="4"/>
          </p:nvPr>
        </p:nvSpPr>
        <p:spPr/>
        <p:txBody>
          <a:bodyPr/>
          <a:lstStyle/>
          <a:p>
            <a:fld id="{4FAB73BC-B049-4115-A692-8D63A059BFB8}" type="slidenum">
              <a:rPr lang="en-US" smtClean="0"/>
              <a:pPr/>
              <a:t>7</a:t>
            </a:fld>
            <a:endParaRPr lang="en-US" dirty="0"/>
          </a:p>
        </p:txBody>
      </p:sp>
      <p:sp>
        <p:nvSpPr>
          <p:cNvPr id="4" name="Text Placeholder 3">
            <a:extLst>
              <a:ext uri="{FF2B5EF4-FFF2-40B4-BE49-F238E27FC236}">
                <a16:creationId xmlns:a16="http://schemas.microsoft.com/office/drawing/2014/main" id="{AC95903F-04F5-4397-91B5-3802E5426B1F}"/>
              </a:ext>
            </a:extLst>
          </p:cNvPr>
          <p:cNvSpPr>
            <a:spLocks noGrp="1"/>
          </p:cNvSpPr>
          <p:nvPr>
            <p:ph type="body" sz="quarter" idx="10"/>
          </p:nvPr>
        </p:nvSpPr>
        <p:spPr/>
        <p:txBody>
          <a:bodyPr/>
          <a:lstStyle/>
          <a:p>
            <a:pPr>
              <a:buFont typeface="Arial" panose="020B0604020202020204" pitchFamily="34" charset="0"/>
              <a:buChar char="•"/>
            </a:pPr>
            <a:r>
              <a:rPr lang="en-US" dirty="0"/>
              <a:t> </a:t>
            </a:r>
          </a:p>
        </p:txBody>
      </p:sp>
    </p:spTree>
    <p:extLst>
      <p:ext uri="{BB962C8B-B14F-4D97-AF65-F5344CB8AC3E}">
        <p14:creationId xmlns:p14="http://schemas.microsoft.com/office/powerpoint/2010/main" val="4159840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85D21-7785-4AA3-B58F-3B1BF8D05000}"/>
              </a:ext>
            </a:extLst>
          </p:cNvPr>
          <p:cNvSpPr>
            <a:spLocks noGrp="1"/>
          </p:cNvSpPr>
          <p:nvPr>
            <p:ph type="title"/>
          </p:nvPr>
        </p:nvSpPr>
        <p:spPr/>
        <p:txBody>
          <a:bodyPr/>
          <a:lstStyle/>
          <a:p>
            <a:r>
              <a:rPr lang="en-US" dirty="0"/>
              <a:t>Adversary Models: Generic Threat Matrix</a:t>
            </a:r>
          </a:p>
        </p:txBody>
      </p:sp>
      <p:sp>
        <p:nvSpPr>
          <p:cNvPr id="3" name="Slide Number Placeholder 2">
            <a:extLst>
              <a:ext uri="{FF2B5EF4-FFF2-40B4-BE49-F238E27FC236}">
                <a16:creationId xmlns:a16="http://schemas.microsoft.com/office/drawing/2014/main" id="{DAB78193-CA7D-4579-B97D-9F91F99CF99C}"/>
              </a:ext>
            </a:extLst>
          </p:cNvPr>
          <p:cNvSpPr>
            <a:spLocks noGrp="1"/>
          </p:cNvSpPr>
          <p:nvPr>
            <p:ph type="sldNum" sz="quarter" idx="4"/>
          </p:nvPr>
        </p:nvSpPr>
        <p:spPr/>
        <p:txBody>
          <a:bodyPr/>
          <a:lstStyle/>
          <a:p>
            <a:fld id="{4FAB73BC-B049-4115-A692-8D63A059BFB8}" type="slidenum">
              <a:rPr lang="en-US" smtClean="0"/>
              <a:pPr/>
              <a:t>8</a:t>
            </a:fld>
            <a:endParaRPr lang="en-US" dirty="0"/>
          </a:p>
        </p:txBody>
      </p:sp>
      <p:sp>
        <p:nvSpPr>
          <p:cNvPr id="4" name="Text Placeholder 3">
            <a:extLst>
              <a:ext uri="{FF2B5EF4-FFF2-40B4-BE49-F238E27FC236}">
                <a16:creationId xmlns:a16="http://schemas.microsoft.com/office/drawing/2014/main" id="{59A43B1E-3F43-486F-9FA4-F4A9F91CC3C5}"/>
              </a:ext>
            </a:extLst>
          </p:cNvPr>
          <p:cNvSpPr>
            <a:spLocks noGrp="1"/>
          </p:cNvSpPr>
          <p:nvPr>
            <p:ph type="body" sz="quarter" idx="10"/>
          </p:nvPr>
        </p:nvSpPr>
        <p:spPr>
          <a:xfrm>
            <a:off x="720648" y="1441697"/>
            <a:ext cx="10058400" cy="4841537"/>
          </a:xfrm>
        </p:spPr>
        <p:txBody>
          <a:bodyPr/>
          <a:lstStyle/>
          <a:p>
            <a:pPr>
              <a:buFont typeface="Arial" panose="020B0604020202020204" pitchFamily="34" charset="0"/>
              <a:buChar char="•"/>
            </a:pPr>
            <a:r>
              <a:rPr lang="en-US" dirty="0"/>
              <a:t> For IDART, hypothetical adversaries are qualitatively scored along six dimensions</a:t>
            </a:r>
            <a:r>
              <a:rPr lang="en-US" baseline="30000" dirty="0"/>
              <a:t>1</a:t>
            </a:r>
            <a:endParaRPr lang="en-US" dirty="0"/>
          </a:p>
          <a:p>
            <a:pPr lvl="1">
              <a:buFont typeface="Arial" panose="020B0604020202020204" pitchFamily="34" charset="0"/>
              <a:buChar char="•"/>
            </a:pPr>
            <a:r>
              <a:rPr lang="en-US" dirty="0"/>
              <a:t>Intensity: Risk tolerance for getting caught and negative consequences</a:t>
            </a:r>
          </a:p>
          <a:p>
            <a:pPr lvl="1">
              <a:buFont typeface="Arial" panose="020B0604020202020204" pitchFamily="34" charset="0"/>
              <a:buChar char="•"/>
            </a:pPr>
            <a:r>
              <a:rPr lang="en-US" dirty="0"/>
              <a:t>Stealth: Ability to maintain secrecy through attack</a:t>
            </a:r>
          </a:p>
          <a:p>
            <a:pPr lvl="1">
              <a:buFont typeface="Arial" panose="020B0604020202020204" pitchFamily="34" charset="0"/>
              <a:buChar char="•"/>
            </a:pPr>
            <a:r>
              <a:rPr lang="en-US" dirty="0"/>
              <a:t>Time: Amount of adversary is willing to spend planning, developing, and deploying attack</a:t>
            </a:r>
          </a:p>
          <a:p>
            <a:pPr lvl="1">
              <a:buFont typeface="Arial" panose="020B0604020202020204" pitchFamily="34" charset="0"/>
              <a:buChar char="•"/>
            </a:pPr>
            <a:r>
              <a:rPr lang="en-US" dirty="0"/>
              <a:t>Technical personnel: Size of technical team</a:t>
            </a:r>
          </a:p>
          <a:p>
            <a:pPr lvl="1">
              <a:buFont typeface="Arial" panose="020B0604020202020204" pitchFamily="34" charset="0"/>
              <a:buChar char="•"/>
            </a:pPr>
            <a:r>
              <a:rPr lang="en-US" dirty="0"/>
              <a:t>Knowledge: Level of cyber and other knowledge possessed by adversary</a:t>
            </a:r>
          </a:p>
          <a:p>
            <a:pPr lvl="1">
              <a:buFont typeface="Arial" panose="020B0604020202020204" pitchFamily="34" charset="0"/>
              <a:buChar char="•"/>
            </a:pPr>
            <a:r>
              <a:rPr lang="en-US" dirty="0"/>
              <a:t>Access: Ability to access facility or system, either by opportunity, force/coercion, or insider assistance</a:t>
            </a:r>
          </a:p>
          <a:p>
            <a:pPr>
              <a:buFont typeface="Arial" panose="020B0604020202020204" pitchFamily="34" charset="0"/>
              <a:buChar char="•"/>
            </a:pPr>
            <a:r>
              <a:rPr lang="en-US" dirty="0"/>
              <a:t> A fuzzy match of the hypothetical adversary to the threat matrix determines threat level (1-High to 8-Low)</a:t>
            </a:r>
          </a:p>
          <a:p>
            <a:pPr lvl="1">
              <a:buFont typeface="Arial" panose="020B0604020202020204" pitchFamily="34" charset="0"/>
              <a:buChar char="•"/>
            </a:pPr>
            <a:r>
              <a:rPr lang="en-US" dirty="0"/>
              <a:t>This is a subjective, deliberative process, often end up with more than one possible categorization</a:t>
            </a:r>
          </a:p>
        </p:txBody>
      </p:sp>
      <p:sp>
        <p:nvSpPr>
          <p:cNvPr id="5" name="TextBox 4">
            <a:extLst>
              <a:ext uri="{FF2B5EF4-FFF2-40B4-BE49-F238E27FC236}">
                <a16:creationId xmlns:a16="http://schemas.microsoft.com/office/drawing/2014/main" id="{5C325362-C0F8-4E56-A4CF-24416F7DE875}"/>
              </a:ext>
            </a:extLst>
          </p:cNvPr>
          <p:cNvSpPr txBox="1"/>
          <p:nvPr/>
        </p:nvSpPr>
        <p:spPr>
          <a:xfrm>
            <a:off x="720648" y="6356996"/>
            <a:ext cx="7939401" cy="276999"/>
          </a:xfrm>
          <a:prstGeom prst="rect">
            <a:avLst/>
          </a:prstGeom>
          <a:noFill/>
        </p:spPr>
        <p:txBody>
          <a:bodyPr wrap="square" rtlCol="0">
            <a:spAutoFit/>
          </a:bodyPr>
          <a:lstStyle/>
          <a:p>
            <a:r>
              <a:rPr lang="en-US" sz="1200" dirty="0">
                <a:latin typeface="+mj-lt"/>
              </a:rPr>
              <a:t>1. See SAND Report 2007-5791: Categorizing Threats for more details</a:t>
            </a:r>
          </a:p>
        </p:txBody>
      </p:sp>
    </p:spTree>
    <p:extLst>
      <p:ext uri="{BB962C8B-B14F-4D97-AF65-F5344CB8AC3E}">
        <p14:creationId xmlns:p14="http://schemas.microsoft.com/office/powerpoint/2010/main" val="1134258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30AB-35A0-4AAB-A8BD-6B7705A61026}"/>
              </a:ext>
            </a:extLst>
          </p:cNvPr>
          <p:cNvSpPr>
            <a:spLocks noGrp="1"/>
          </p:cNvSpPr>
          <p:nvPr>
            <p:ph type="title"/>
          </p:nvPr>
        </p:nvSpPr>
        <p:spPr/>
        <p:txBody>
          <a:bodyPr/>
          <a:lstStyle/>
          <a:p>
            <a:r>
              <a:rPr lang="en-US" dirty="0"/>
              <a:t>Analysis to Select Adversarial Model</a:t>
            </a:r>
          </a:p>
        </p:txBody>
      </p:sp>
      <p:sp>
        <p:nvSpPr>
          <p:cNvPr id="3" name="Slide Number Placeholder 2">
            <a:extLst>
              <a:ext uri="{FF2B5EF4-FFF2-40B4-BE49-F238E27FC236}">
                <a16:creationId xmlns:a16="http://schemas.microsoft.com/office/drawing/2014/main" id="{FF97AFA2-F4FC-4AA7-AC11-075E71BB8A43}"/>
              </a:ext>
            </a:extLst>
          </p:cNvPr>
          <p:cNvSpPr>
            <a:spLocks noGrp="1"/>
          </p:cNvSpPr>
          <p:nvPr>
            <p:ph type="sldNum" sz="quarter" idx="4"/>
          </p:nvPr>
        </p:nvSpPr>
        <p:spPr/>
        <p:txBody>
          <a:bodyPr/>
          <a:lstStyle/>
          <a:p>
            <a:fld id="{4FAB73BC-B049-4115-A692-8D63A059BFB8}" type="slidenum">
              <a:rPr lang="en-US" smtClean="0"/>
              <a:pPr/>
              <a:t>9</a:t>
            </a:fld>
            <a:endParaRPr lang="en-US" dirty="0"/>
          </a:p>
        </p:txBody>
      </p:sp>
      <p:sp>
        <p:nvSpPr>
          <p:cNvPr id="4" name="Text Placeholder 3">
            <a:extLst>
              <a:ext uri="{FF2B5EF4-FFF2-40B4-BE49-F238E27FC236}">
                <a16:creationId xmlns:a16="http://schemas.microsoft.com/office/drawing/2014/main" id="{7A4015C9-9743-4C62-902C-71C31EF5BA04}"/>
              </a:ext>
            </a:extLst>
          </p:cNvPr>
          <p:cNvSpPr>
            <a:spLocks noGrp="1"/>
          </p:cNvSpPr>
          <p:nvPr>
            <p:ph type="body" sz="quarter" idx="10"/>
          </p:nvPr>
        </p:nvSpPr>
        <p:spPr/>
        <p:txBody>
          <a:bodyPr/>
          <a:lstStyle/>
          <a:p>
            <a:pPr>
              <a:buFont typeface="Arial" panose="020B0604020202020204" pitchFamily="34" charset="0"/>
              <a:buChar char="•"/>
            </a:pPr>
            <a:r>
              <a:rPr lang="en-US" dirty="0"/>
              <a:t> We have been working to make this process less subjective, taking our deliberation out of the process, and relying more on subject matter expertise</a:t>
            </a:r>
          </a:p>
        </p:txBody>
      </p:sp>
    </p:spTree>
    <p:extLst>
      <p:ext uri="{BB962C8B-B14F-4D97-AF65-F5344CB8AC3E}">
        <p14:creationId xmlns:p14="http://schemas.microsoft.com/office/powerpoint/2010/main" val="690438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andia Theme 1">
  <a:themeElements>
    <a:clrScheme name="Sandia 2018">
      <a:dk1>
        <a:srgbClr val="000000"/>
      </a:dk1>
      <a:lt1>
        <a:srgbClr val="FFFFFF"/>
      </a:lt1>
      <a:dk2>
        <a:srgbClr val="005376"/>
      </a:dk2>
      <a:lt2>
        <a:srgbClr val="E7E6E6"/>
      </a:lt2>
      <a:accent1>
        <a:srgbClr val="008E74"/>
      </a:accent1>
      <a:accent2>
        <a:srgbClr val="6CB312"/>
      </a:accent2>
      <a:accent3>
        <a:srgbClr val="FFA033"/>
      </a:accent3>
      <a:accent4>
        <a:srgbClr val="A92C00"/>
      </a:accent4>
      <a:accent5>
        <a:srgbClr val="7D0D7C"/>
      </a:accent5>
      <a:accent6>
        <a:srgbClr val="00ADD0"/>
      </a:accent6>
      <a:hlink>
        <a:srgbClr val="0563C1"/>
      </a:hlink>
      <a:folHlink>
        <a:srgbClr val="954F72"/>
      </a:folHlink>
    </a:clrScheme>
    <a:fontScheme name="Garamond-Trebuchet MS">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Sandia2018_16x9_1</Template>
  <TotalTime>3916</TotalTime>
  <Words>919</Words>
  <Application>Microsoft Office PowerPoint</Application>
  <PresentationFormat>Widescreen</PresentationFormat>
  <Paragraphs>106</Paragraphs>
  <Slides>12</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Garamond</vt:lpstr>
      <vt:lpstr>Gill Sans MT</vt:lpstr>
      <vt:lpstr>Trebuchet MS</vt:lpstr>
      <vt:lpstr>Sandia Theme 1</vt:lpstr>
      <vt:lpstr>PowerPoint Presentation</vt:lpstr>
      <vt:lpstr>Background</vt:lpstr>
      <vt:lpstr>Risk, Resilience, and Vulnerability Analysis</vt:lpstr>
      <vt:lpstr>Red Teaming</vt:lpstr>
      <vt:lpstr>IDART Process</vt:lpstr>
      <vt:lpstr>Nightmare Consequences</vt:lpstr>
      <vt:lpstr>Consequences More Generally</vt:lpstr>
      <vt:lpstr>Adversary Models: Generic Threat Matrix</vt:lpstr>
      <vt:lpstr>Analysis to Select Adversarial Model</vt:lpstr>
      <vt:lpstr>System Information and Weaknesses</vt:lpstr>
      <vt:lpstr>Attack Paths</vt:lpstr>
      <vt:lpstr>Assessing Risk as a Whole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McKenzie, Taylor</cp:lastModifiedBy>
  <cp:revision>107</cp:revision>
  <dcterms:created xsi:type="dcterms:W3CDTF">2017-10-14T01:15:26Z</dcterms:created>
  <dcterms:modified xsi:type="dcterms:W3CDTF">2019-02-22T21:05:01Z</dcterms:modified>
</cp:coreProperties>
</file>

<file path=docProps/thumbnail.jpeg>
</file>